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1"/>
  </p:notesMasterIdLst>
  <p:sldIdLst>
    <p:sldId id="256" r:id="rId2"/>
    <p:sldId id="257" r:id="rId3"/>
    <p:sldId id="258" r:id="rId4"/>
    <p:sldId id="323" r:id="rId5"/>
    <p:sldId id="259" r:id="rId6"/>
    <p:sldId id="260" r:id="rId7"/>
    <p:sldId id="261" r:id="rId8"/>
    <p:sldId id="262" r:id="rId9"/>
    <p:sldId id="263" r:id="rId10"/>
    <p:sldId id="316" r:id="rId11"/>
    <p:sldId id="317" r:id="rId12"/>
    <p:sldId id="318" r:id="rId13"/>
    <p:sldId id="264" r:id="rId14"/>
    <p:sldId id="265" r:id="rId15"/>
    <p:sldId id="319" r:id="rId16"/>
    <p:sldId id="320" r:id="rId17"/>
    <p:sldId id="32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325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24" r:id="rId48"/>
    <p:sldId id="294" r:id="rId49"/>
    <p:sldId id="295" r:id="rId50"/>
    <p:sldId id="296" r:id="rId51"/>
    <p:sldId id="297" r:id="rId52"/>
    <p:sldId id="322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F11A-C263-4B8B-A1E5-0A023E6CF475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50D4E-FF64-418F-8AC4-B3BC8BF99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0D4E-FF64-418F-8AC4-B3BC8BF993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905000"/>
            <a:ext cx="8001000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562213"/>
                </a:solidFill>
                <a:latin typeface="Gill Sans MT"/>
                <a:cs typeface="Gill Sans MT"/>
              </a:rPr>
              <a:t>Human</a:t>
            </a:r>
            <a:r>
              <a:rPr sz="4300" spc="-3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15" dirty="0">
                <a:solidFill>
                  <a:srgbClr val="562213"/>
                </a:solidFill>
                <a:latin typeface="Gill Sans MT"/>
                <a:cs typeface="Gill Sans MT"/>
              </a:rPr>
              <a:t>Reproduction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457200" y="2907498"/>
            <a:ext cx="8001000" cy="319959"/>
          </a:xfrm>
          <a:prstGeom prst="rect">
            <a:avLst/>
          </a:prstGeom>
        </p:spPr>
        <p:txBody>
          <a:bodyPr vert="horz" wrap="square" lIns="0" tIns="12065" rIns="0" bIns="0" rtlCol="0" anchor="b" anchorCtr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cap="all" spc="-5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62213"/>
                </a:solidFill>
                <a:latin typeface="Gill Sans MT"/>
                <a:ea typeface="+mj-ea"/>
                <a:cs typeface="Gill Sans MT"/>
              </a:rPr>
              <a:t>BIOLOGY ,CHAPTER 03,CLASS-XII</a:t>
            </a:r>
            <a:endParaRPr kumimoji="0" lang="en-US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Gill Sans MT"/>
              <a:ea typeface="+mj-ea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New Folder (2)\Structure-of-the-Testes-and-Epididym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66750"/>
            <a:ext cx="8382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New Folder (2)\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040"/>
            <a:ext cx="8534400" cy="3657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  The </a:t>
            </a:r>
            <a:r>
              <a:rPr lang="en-US" dirty="0" err="1" smtClean="0"/>
              <a:t>Seminiferous</a:t>
            </a:r>
            <a:r>
              <a:rPr lang="en-US" dirty="0" smtClean="0"/>
              <a:t> Tubules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382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981455"/>
            <a:ext cx="4779263" cy="477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572" y="765048"/>
            <a:ext cx="710184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193" y="774065"/>
            <a:ext cx="676910" cy="565150"/>
          </a:xfrm>
          <a:custGeom>
            <a:avLst/>
            <a:gdLst/>
            <a:ahLst/>
            <a:cxnLst/>
            <a:rect l="l" t="t" r="r" b="b"/>
            <a:pathLst>
              <a:path w="676910" h="565150">
                <a:moveTo>
                  <a:pt x="558165" y="0"/>
                </a:moveTo>
                <a:lnTo>
                  <a:pt x="0" y="398525"/>
                </a:lnTo>
                <a:lnTo>
                  <a:pt x="118706" y="564769"/>
                </a:lnTo>
                <a:lnTo>
                  <a:pt x="676871" y="166370"/>
                </a:lnTo>
                <a:lnTo>
                  <a:pt x="558165" y="0"/>
                </a:lnTo>
                <a:close/>
              </a:path>
            </a:pathLst>
          </a:custGeom>
          <a:solidFill>
            <a:srgbClr val="FAFAFA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193" y="774065"/>
            <a:ext cx="676910" cy="565150"/>
          </a:xfrm>
          <a:custGeom>
            <a:avLst/>
            <a:gdLst/>
            <a:ahLst/>
            <a:cxnLst/>
            <a:rect l="l" t="t" r="r" b="b"/>
            <a:pathLst>
              <a:path w="676910" h="565150">
                <a:moveTo>
                  <a:pt x="0" y="398525"/>
                </a:moveTo>
                <a:lnTo>
                  <a:pt x="558165" y="0"/>
                </a:lnTo>
                <a:lnTo>
                  <a:pt x="676871" y="166370"/>
                </a:lnTo>
                <a:lnTo>
                  <a:pt x="118706" y="564769"/>
                </a:lnTo>
                <a:lnTo>
                  <a:pt x="0" y="39852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8052" y="758951"/>
            <a:ext cx="684276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3927" y="768858"/>
            <a:ext cx="648970" cy="540385"/>
          </a:xfrm>
          <a:custGeom>
            <a:avLst/>
            <a:gdLst/>
            <a:ahLst/>
            <a:cxnLst/>
            <a:rect l="l" t="t" r="r" b="b"/>
            <a:pathLst>
              <a:path w="648970" h="540385">
                <a:moveTo>
                  <a:pt x="117348" y="0"/>
                </a:moveTo>
                <a:lnTo>
                  <a:pt x="0" y="167258"/>
                </a:lnTo>
                <a:lnTo>
                  <a:pt x="531368" y="540130"/>
                </a:lnTo>
                <a:lnTo>
                  <a:pt x="648715" y="372871"/>
                </a:lnTo>
                <a:lnTo>
                  <a:pt x="117348" y="0"/>
                </a:lnTo>
                <a:close/>
              </a:path>
            </a:pathLst>
          </a:custGeom>
          <a:solidFill>
            <a:srgbClr val="FAFAFA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3927" y="768858"/>
            <a:ext cx="648970" cy="540385"/>
          </a:xfrm>
          <a:custGeom>
            <a:avLst/>
            <a:gdLst/>
            <a:ahLst/>
            <a:cxnLst/>
            <a:rect l="l" t="t" r="r" b="b"/>
            <a:pathLst>
              <a:path w="648970" h="540385">
                <a:moveTo>
                  <a:pt x="648715" y="372871"/>
                </a:moveTo>
                <a:lnTo>
                  <a:pt x="117348" y="0"/>
                </a:lnTo>
                <a:lnTo>
                  <a:pt x="0" y="167258"/>
                </a:lnTo>
                <a:lnTo>
                  <a:pt x="531368" y="540130"/>
                </a:lnTo>
                <a:lnTo>
                  <a:pt x="648715" y="3728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831" y="405384"/>
            <a:ext cx="5615940" cy="5904230"/>
          </a:xfrm>
          <a:custGeom>
            <a:avLst/>
            <a:gdLst/>
            <a:ahLst/>
            <a:cxnLst/>
            <a:rect l="l" t="t" r="r" b="b"/>
            <a:pathLst>
              <a:path w="5615940" h="5904230">
                <a:moveTo>
                  <a:pt x="5571997" y="0"/>
                </a:moveTo>
                <a:lnTo>
                  <a:pt x="43967" y="0"/>
                </a:lnTo>
                <a:lnTo>
                  <a:pt x="26853" y="3454"/>
                </a:lnTo>
                <a:lnTo>
                  <a:pt x="12877" y="12874"/>
                </a:lnTo>
                <a:lnTo>
                  <a:pt x="3455" y="26842"/>
                </a:lnTo>
                <a:lnTo>
                  <a:pt x="0" y="43941"/>
                </a:lnTo>
                <a:lnTo>
                  <a:pt x="0" y="5860008"/>
                </a:lnTo>
                <a:lnTo>
                  <a:pt x="3455" y="5877122"/>
                </a:lnTo>
                <a:lnTo>
                  <a:pt x="12877" y="5891098"/>
                </a:lnTo>
                <a:lnTo>
                  <a:pt x="26853" y="5900520"/>
                </a:lnTo>
                <a:lnTo>
                  <a:pt x="43967" y="5903976"/>
                </a:lnTo>
                <a:lnTo>
                  <a:pt x="5571997" y="5903976"/>
                </a:lnTo>
                <a:lnTo>
                  <a:pt x="5589097" y="5900520"/>
                </a:lnTo>
                <a:lnTo>
                  <a:pt x="5603065" y="5891098"/>
                </a:lnTo>
                <a:lnTo>
                  <a:pt x="5612485" y="5877122"/>
                </a:lnTo>
                <a:lnTo>
                  <a:pt x="5615940" y="5860008"/>
                </a:lnTo>
                <a:lnTo>
                  <a:pt x="5615940" y="43941"/>
                </a:lnTo>
                <a:lnTo>
                  <a:pt x="5612485" y="26842"/>
                </a:lnTo>
                <a:lnTo>
                  <a:pt x="5603065" y="12874"/>
                </a:lnTo>
                <a:lnTo>
                  <a:pt x="5589097" y="3454"/>
                </a:lnTo>
                <a:lnTo>
                  <a:pt x="5571997" y="0"/>
                </a:lnTo>
                <a:close/>
              </a:path>
            </a:pathLst>
          </a:custGeom>
          <a:solidFill>
            <a:srgbClr val="E7D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831" y="405384"/>
            <a:ext cx="5615940" cy="5903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1809" y="662025"/>
            <a:ext cx="260096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7155" indent="-28702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40" dirty="0">
                <a:latin typeface="Gill Sans MT"/>
                <a:cs typeface="Gill Sans MT"/>
              </a:rPr>
              <a:t>Vas </a:t>
            </a:r>
            <a:r>
              <a:rPr sz="2000" spc="-10" dirty="0">
                <a:latin typeface="Gill Sans MT"/>
                <a:cs typeface="Gill Sans MT"/>
              </a:rPr>
              <a:t>deferens receives  </a:t>
            </a:r>
            <a:r>
              <a:rPr sz="2000" dirty="0">
                <a:latin typeface="Gill Sans MT"/>
                <a:cs typeface="Gill Sans MT"/>
              </a:rPr>
              <a:t>duct- seminal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vesicle</a:t>
            </a:r>
            <a:endParaRPr sz="20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Gill Sans MT"/>
                <a:cs typeface="Gill Sans MT"/>
              </a:rPr>
              <a:t>Opens </a:t>
            </a:r>
            <a:r>
              <a:rPr sz="2000" dirty="0">
                <a:latin typeface="Gill Sans MT"/>
                <a:cs typeface="Gill Sans MT"/>
              </a:rPr>
              <a:t>into </a:t>
            </a:r>
            <a:r>
              <a:rPr sz="2000" spc="-5" dirty="0">
                <a:latin typeface="Gill Sans MT"/>
                <a:cs typeface="Gill Sans MT"/>
              </a:rPr>
              <a:t>urethra</a:t>
            </a:r>
            <a:r>
              <a:rPr sz="2000" spc="-1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as</a:t>
            </a:r>
            <a:endParaRPr sz="20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b="1" spc="5" dirty="0">
                <a:latin typeface="Gill Sans MT"/>
                <a:cs typeface="Gill Sans MT"/>
              </a:rPr>
              <a:t>Ejaculatory</a:t>
            </a:r>
            <a:r>
              <a:rPr sz="2000" b="1" spc="-4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duct</a:t>
            </a:r>
            <a:endParaRPr sz="2000">
              <a:latin typeface="Gill Sans MT"/>
              <a:cs typeface="Gill Sans MT"/>
            </a:endParaRPr>
          </a:p>
          <a:p>
            <a:pPr marL="299085" marR="61594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i="1" spc="-5" dirty="0">
                <a:latin typeface="Gill Sans MT"/>
                <a:cs typeface="Gill Sans MT"/>
              </a:rPr>
              <a:t>Function- </a:t>
            </a:r>
            <a:r>
              <a:rPr sz="2000" i="1" spc="-5" dirty="0">
                <a:latin typeface="Gill Sans MT"/>
                <a:cs typeface="Gill Sans MT"/>
              </a:rPr>
              <a:t>Stores </a:t>
            </a:r>
            <a:r>
              <a:rPr sz="2000" i="1" dirty="0">
                <a:latin typeface="Gill Sans MT"/>
                <a:cs typeface="Gill Sans MT"/>
              </a:rPr>
              <a:t>&amp;  transports sperms</a:t>
            </a:r>
            <a:r>
              <a:rPr sz="2000" i="1" spc="-80" dirty="0">
                <a:latin typeface="Gill Sans MT"/>
                <a:cs typeface="Gill Sans MT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from  </a:t>
            </a:r>
            <a:r>
              <a:rPr sz="2000" i="1" spc="-5" dirty="0">
                <a:latin typeface="Gill Sans MT"/>
                <a:cs typeface="Gill Sans MT"/>
              </a:rPr>
              <a:t>testis </a:t>
            </a:r>
            <a:r>
              <a:rPr sz="2000" i="1" dirty="0">
                <a:latin typeface="Gill Sans MT"/>
                <a:cs typeface="Gill Sans MT"/>
              </a:rPr>
              <a:t>to</a:t>
            </a:r>
            <a:r>
              <a:rPr sz="2000" i="1" spc="-10" dirty="0">
                <a:latin typeface="Gill Sans MT"/>
                <a:cs typeface="Gill Sans MT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urethra</a:t>
            </a:r>
            <a:endParaRPr sz="2000">
              <a:latin typeface="Gill Sans MT"/>
              <a:cs typeface="Gill Sans MT"/>
            </a:endParaRPr>
          </a:p>
          <a:p>
            <a:pPr marL="299085" marR="5080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Gill Sans MT"/>
                <a:cs typeface="Gill Sans MT"/>
              </a:rPr>
              <a:t>Urethra- </a:t>
            </a:r>
            <a:r>
              <a:rPr sz="2000" dirty="0">
                <a:latin typeface="Gill Sans MT"/>
                <a:cs typeface="Gill Sans MT"/>
              </a:rPr>
              <a:t>originates  </a:t>
            </a:r>
            <a:r>
              <a:rPr sz="2000" spc="-15" dirty="0">
                <a:latin typeface="Gill Sans MT"/>
                <a:cs typeface="Gill Sans MT"/>
              </a:rPr>
              <a:t>from </a:t>
            </a:r>
            <a:r>
              <a:rPr sz="2000" spc="10" dirty="0">
                <a:latin typeface="Gill Sans MT"/>
                <a:cs typeface="Gill Sans MT"/>
              </a:rPr>
              <a:t>urinary </a:t>
            </a:r>
            <a:r>
              <a:rPr sz="2000" spc="-30" dirty="0">
                <a:latin typeface="Gill Sans MT"/>
                <a:cs typeface="Gill Sans MT"/>
              </a:rPr>
              <a:t>bladder,  </a:t>
            </a:r>
            <a:r>
              <a:rPr sz="2000" dirty="0">
                <a:latin typeface="Gill Sans MT"/>
                <a:cs typeface="Gill Sans MT"/>
              </a:rPr>
              <a:t>extends </a:t>
            </a:r>
            <a:r>
              <a:rPr sz="2000" spc="-10" dirty="0">
                <a:latin typeface="Gill Sans MT"/>
                <a:cs typeface="Gill Sans MT"/>
              </a:rPr>
              <a:t>through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penis  to external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opening-</a:t>
            </a:r>
            <a:endParaRPr sz="20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latin typeface="Gill Sans MT"/>
                <a:cs typeface="Gill Sans MT"/>
              </a:rPr>
              <a:t>urethral</a:t>
            </a:r>
            <a:r>
              <a:rPr sz="2000" b="1" spc="-4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meatus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1752" y="257556"/>
            <a:ext cx="510539" cy="688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802162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62213"/>
                </a:solidFill>
                <a:latin typeface="Algerian"/>
                <a:cs typeface="Algerian"/>
              </a:rPr>
              <a:t>External </a:t>
            </a:r>
            <a:r>
              <a:rPr spc="-10" dirty="0">
                <a:solidFill>
                  <a:srgbClr val="562213"/>
                </a:solidFill>
                <a:latin typeface="Algerian"/>
                <a:cs typeface="Algerian"/>
              </a:rPr>
              <a:t>genitalia-</a:t>
            </a:r>
            <a:r>
              <a:rPr spc="-4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pc="-5" dirty="0">
                <a:solidFill>
                  <a:srgbClr val="562213"/>
                </a:solidFill>
                <a:latin typeface="Algerian"/>
                <a:cs typeface="Algerian"/>
              </a:rPr>
              <a:t>Penis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2738" y="914400"/>
            <a:ext cx="7630262" cy="58278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External </a:t>
            </a:r>
            <a:r>
              <a:rPr sz="2000" spc="5" dirty="0">
                <a:latin typeface="Gill Sans MT"/>
                <a:cs typeface="Gill Sans MT"/>
              </a:rPr>
              <a:t>copulatory </a:t>
            </a:r>
            <a:r>
              <a:rPr sz="2000" spc="-5" dirty="0">
                <a:latin typeface="Gill Sans MT"/>
                <a:cs typeface="Gill Sans MT"/>
              </a:rPr>
              <a:t>organ </a:t>
            </a:r>
            <a:r>
              <a:rPr sz="2000" dirty="0">
                <a:latin typeface="Gill Sans MT"/>
                <a:cs typeface="Gill Sans MT"/>
              </a:rPr>
              <a:t>– external</a:t>
            </a:r>
            <a:r>
              <a:rPr sz="2000" spc="-1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genitalia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Made </a:t>
            </a:r>
            <a:r>
              <a:rPr sz="2000" dirty="0">
                <a:latin typeface="Gill Sans MT"/>
                <a:cs typeface="Gill Sans MT"/>
              </a:rPr>
              <a:t>of special tissue- </a:t>
            </a:r>
            <a:r>
              <a:rPr sz="2000" spc="-5" dirty="0">
                <a:latin typeface="Gill Sans MT"/>
                <a:cs typeface="Gill Sans MT"/>
              </a:rPr>
              <a:t>erection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5" dirty="0">
                <a:latin typeface="Gill Sans MT"/>
                <a:cs typeface="Gill Sans MT"/>
              </a:rPr>
              <a:t>facilitate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insemination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Wingdings 2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Enlarge distal end </a:t>
            </a:r>
            <a:r>
              <a:rPr sz="2000" b="1" dirty="0">
                <a:latin typeface="Gill Sans MT"/>
                <a:cs typeface="Gill Sans MT"/>
              </a:rPr>
              <a:t>glans </a:t>
            </a:r>
            <a:r>
              <a:rPr sz="2000" b="1" spc="-5" dirty="0">
                <a:latin typeface="Gill Sans MT"/>
                <a:cs typeface="Gill Sans MT"/>
              </a:rPr>
              <a:t>penis </a:t>
            </a:r>
            <a:r>
              <a:rPr sz="2000" spc="-15" dirty="0">
                <a:latin typeface="Gill Sans MT"/>
                <a:cs typeface="Gill Sans MT"/>
              </a:rPr>
              <a:t>covered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spc="-5" dirty="0">
                <a:latin typeface="Gill Sans MT"/>
                <a:cs typeface="Gill Sans MT"/>
              </a:rPr>
              <a:t>loose </a:t>
            </a:r>
            <a:r>
              <a:rPr sz="2000" dirty="0">
                <a:latin typeface="Gill Sans MT"/>
                <a:cs typeface="Gill Sans MT"/>
              </a:rPr>
              <a:t>skin called</a:t>
            </a:r>
            <a:r>
              <a:rPr sz="2000" spc="90" dirty="0">
                <a:latin typeface="Gill Sans MT"/>
                <a:cs typeface="Gill Sans MT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fore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1560"/>
              </a:spcBef>
            </a:pPr>
            <a:r>
              <a:rPr sz="2000" b="1" dirty="0">
                <a:latin typeface="Gill Sans MT"/>
                <a:cs typeface="Gill Sans MT"/>
              </a:rPr>
              <a:t>skin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47320">
              <a:lnSpc>
                <a:spcPct val="100000"/>
              </a:lnSpc>
              <a:spcBef>
                <a:spcPts val="1700"/>
              </a:spcBef>
            </a:pPr>
            <a:r>
              <a:rPr sz="2400" u="sng" spc="-5" dirty="0">
                <a:latin typeface="Algerian"/>
                <a:cs typeface="Algerian"/>
              </a:rPr>
              <a:t>Accessory</a:t>
            </a:r>
            <a:r>
              <a:rPr sz="2400" u="sng" spc="15" dirty="0">
                <a:latin typeface="Algerian"/>
                <a:cs typeface="Algerian"/>
              </a:rPr>
              <a:t> </a:t>
            </a:r>
            <a:r>
              <a:rPr sz="2400" u="sng" spc="-5" dirty="0">
                <a:latin typeface="Algerian"/>
                <a:cs typeface="Algerian"/>
              </a:rPr>
              <a:t>Glands</a:t>
            </a:r>
            <a:endParaRPr sz="2400" u="sng">
              <a:latin typeface="Algerian"/>
              <a:cs typeface="Algerian"/>
            </a:endParaRPr>
          </a:p>
          <a:p>
            <a:pPr marL="461645" lvl="1" indent="-343535">
              <a:lnSpc>
                <a:spcPct val="100000"/>
              </a:lnSpc>
              <a:spcBef>
                <a:spcPts val="1550"/>
              </a:spcBef>
              <a:buAutoNum type="arabicPeriod"/>
              <a:tabLst>
                <a:tab pos="461645" algn="l"/>
                <a:tab pos="462280" algn="l"/>
              </a:tabLst>
            </a:pPr>
            <a:r>
              <a:rPr sz="2000" b="1" dirty="0">
                <a:latin typeface="Gill Sans MT"/>
                <a:cs typeface="Gill Sans MT"/>
              </a:rPr>
              <a:t>Seminal </a:t>
            </a:r>
            <a:r>
              <a:rPr sz="2000" b="1" spc="-5" dirty="0">
                <a:latin typeface="Gill Sans MT"/>
                <a:cs typeface="Gill Sans MT"/>
              </a:rPr>
              <a:t>vesicles</a:t>
            </a:r>
            <a:r>
              <a:rPr sz="2000" b="1" spc="-7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(paired)</a:t>
            </a:r>
            <a:endParaRPr sz="2000">
              <a:latin typeface="Gill Sans MT"/>
              <a:cs typeface="Gill Sans MT"/>
            </a:endParaRPr>
          </a:p>
          <a:p>
            <a:pPr marL="461645" lvl="1" indent="-3435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1645" algn="l"/>
                <a:tab pos="462280" algn="l"/>
              </a:tabLst>
            </a:pPr>
            <a:r>
              <a:rPr sz="2000" dirty="0">
                <a:latin typeface="Gill Sans MT"/>
                <a:cs typeface="Gill Sans MT"/>
              </a:rPr>
              <a:t>A </a:t>
            </a:r>
            <a:r>
              <a:rPr sz="2000" b="1" spc="-5" dirty="0">
                <a:latin typeface="Gill Sans MT"/>
                <a:cs typeface="Gill Sans MT"/>
              </a:rPr>
              <a:t>Prostate</a:t>
            </a:r>
            <a:r>
              <a:rPr sz="2000" b="1" spc="-4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gland</a:t>
            </a:r>
            <a:endParaRPr sz="2000">
              <a:latin typeface="Gill Sans MT"/>
              <a:cs typeface="Gill Sans MT"/>
            </a:endParaRPr>
          </a:p>
          <a:p>
            <a:pPr marL="461645" lvl="1" indent="-3435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1645" algn="l"/>
                <a:tab pos="462280" algn="l"/>
              </a:tabLst>
            </a:pPr>
            <a:r>
              <a:rPr sz="2000" b="1" spc="-5" dirty="0">
                <a:latin typeface="Gill Sans MT"/>
                <a:cs typeface="Gill Sans MT"/>
              </a:rPr>
              <a:t>Bulbourethral </a:t>
            </a:r>
            <a:r>
              <a:rPr sz="2000" dirty="0">
                <a:latin typeface="Gill Sans MT"/>
                <a:cs typeface="Gill Sans MT"/>
              </a:rPr>
              <a:t>glands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(paired)</a:t>
            </a:r>
            <a:endParaRPr sz="2000">
              <a:latin typeface="Gill Sans MT"/>
              <a:cs typeface="Gill Sans MT"/>
            </a:endParaRPr>
          </a:p>
          <a:p>
            <a:pPr marL="40513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b="1" dirty="0">
                <a:latin typeface="Gill Sans MT"/>
                <a:cs typeface="Gill Sans MT"/>
              </a:rPr>
              <a:t>Seminal plasma</a:t>
            </a:r>
            <a:r>
              <a:rPr sz="2000" dirty="0">
                <a:latin typeface="Gill Sans MT"/>
                <a:cs typeface="Gill Sans MT"/>
              </a:rPr>
              <a:t>- </a:t>
            </a:r>
            <a:r>
              <a:rPr sz="2000" spc="-5" dirty="0">
                <a:latin typeface="Gill Sans MT"/>
                <a:cs typeface="Gill Sans MT"/>
              </a:rPr>
              <a:t>secretion </a:t>
            </a:r>
            <a:r>
              <a:rPr sz="2000" dirty="0">
                <a:latin typeface="Gill Sans MT"/>
                <a:cs typeface="Gill Sans MT"/>
              </a:rPr>
              <a:t>of all the </a:t>
            </a:r>
            <a:r>
              <a:rPr sz="2000" spc="5" dirty="0">
                <a:latin typeface="Gill Sans MT"/>
                <a:cs typeface="Gill Sans MT"/>
              </a:rPr>
              <a:t>accessory</a:t>
            </a:r>
            <a:r>
              <a:rPr sz="2000" spc="-1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glands.</a:t>
            </a:r>
            <a:endParaRPr sz="2000">
              <a:latin typeface="Gill Sans MT"/>
              <a:cs typeface="Gill Sans MT"/>
            </a:endParaRPr>
          </a:p>
          <a:p>
            <a:pPr marL="40513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dirty="0">
                <a:latin typeface="Gill Sans MT"/>
                <a:cs typeface="Gill Sans MT"/>
              </a:rPr>
              <a:t>Rich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spc="5" dirty="0">
                <a:latin typeface="Gill Sans MT"/>
                <a:cs typeface="Gill Sans MT"/>
              </a:rPr>
              <a:t>fructose, </a:t>
            </a:r>
            <a:r>
              <a:rPr sz="2000" dirty="0">
                <a:latin typeface="Gill Sans MT"/>
                <a:cs typeface="Gill Sans MT"/>
              </a:rPr>
              <a:t>calcium and certain</a:t>
            </a:r>
            <a:r>
              <a:rPr sz="2000" spc="-3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enzymes.</a:t>
            </a:r>
            <a:endParaRPr sz="2000">
              <a:latin typeface="Gill Sans MT"/>
              <a:cs typeface="Gill Sans MT"/>
            </a:endParaRPr>
          </a:p>
          <a:p>
            <a:pPr marL="40513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05130" algn="l"/>
                <a:tab pos="405765" algn="l"/>
              </a:tabLst>
            </a:pPr>
            <a:r>
              <a:rPr sz="2000" dirty="0">
                <a:latin typeface="Gill Sans MT"/>
                <a:cs typeface="Gill Sans MT"/>
              </a:rPr>
              <a:t>Helps </a:t>
            </a:r>
            <a:r>
              <a:rPr sz="2000" spc="-5" dirty="0">
                <a:latin typeface="Gill Sans MT"/>
                <a:cs typeface="Gill Sans MT"/>
              </a:rPr>
              <a:t>in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lubrication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New Folder (2)\bulbourethral-gland-lo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New Folder (2)\male-reproductive-system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New Folder (2)\slide_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4588" y="259079"/>
            <a:ext cx="5823204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2375" y="352171"/>
            <a:ext cx="5372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Female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reproductive</a:t>
            </a:r>
            <a:r>
              <a:rPr sz="2800" spc="-2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system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1600" y="950823"/>
            <a:ext cx="7543800" cy="49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3425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female </a:t>
            </a:r>
            <a:r>
              <a:rPr sz="2000" spc="-10" dirty="0">
                <a:latin typeface="Gill Sans MT"/>
                <a:cs typeface="Gill Sans MT"/>
              </a:rPr>
              <a:t>reproduction </a:t>
            </a:r>
            <a:r>
              <a:rPr sz="2000" dirty="0">
                <a:latin typeface="Gill Sans MT"/>
                <a:cs typeface="Gill Sans MT"/>
              </a:rPr>
              <a:t>system </a:t>
            </a:r>
            <a:r>
              <a:rPr sz="2000" spc="-5" dirty="0">
                <a:latin typeface="Gill Sans MT"/>
                <a:cs typeface="Gill Sans MT"/>
              </a:rPr>
              <a:t>is located in </a:t>
            </a:r>
            <a:r>
              <a:rPr sz="2000" dirty="0">
                <a:latin typeface="Gill Sans MT"/>
                <a:cs typeface="Gill Sans MT"/>
              </a:rPr>
              <a:t>the pelvic</a:t>
            </a:r>
            <a:r>
              <a:rPr sz="2000" spc="-1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region. 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includes: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Gill Sans MT"/>
                <a:cs typeface="Gill Sans MT"/>
              </a:rPr>
              <a:t>A pair of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ovaries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Gill Sans MT"/>
                <a:cs typeface="Gill Sans MT"/>
              </a:rPr>
              <a:t>A pair of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oviduct.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Gill Sans MT"/>
                <a:cs typeface="Gill Sans MT"/>
              </a:rPr>
              <a:t>Uterus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spc="10" dirty="0">
                <a:latin typeface="Gill Sans MT"/>
                <a:cs typeface="Gill Sans MT"/>
              </a:rPr>
              <a:t>Cervix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spc="-20" dirty="0">
                <a:latin typeface="Gill Sans MT"/>
                <a:cs typeface="Gill Sans MT"/>
              </a:rPr>
              <a:t>Vagina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Gill Sans MT"/>
                <a:cs typeface="Gill Sans MT"/>
              </a:rPr>
              <a:t>External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genitalia.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000" b="1" spc="-10" dirty="0" smtClean="0">
                <a:latin typeface="Gill Sans MT"/>
                <a:cs typeface="Gill Sans MT"/>
              </a:rPr>
              <a:t>O</a:t>
            </a:r>
            <a:r>
              <a:rPr sz="2000" b="1" spc="-10" smtClean="0">
                <a:latin typeface="Gill Sans MT"/>
                <a:cs typeface="Gill Sans MT"/>
              </a:rPr>
              <a:t>viducts</a:t>
            </a:r>
            <a:r>
              <a:rPr sz="2000" b="1" spc="-10" dirty="0">
                <a:latin typeface="Gill Sans MT"/>
                <a:cs typeface="Gill Sans MT"/>
              </a:rPr>
              <a:t>, </a:t>
            </a:r>
            <a:r>
              <a:rPr sz="2000" b="1" spc="-5" dirty="0">
                <a:latin typeface="Gill Sans MT"/>
                <a:cs typeface="Gill Sans MT"/>
              </a:rPr>
              <a:t>uterus, vagina </a:t>
            </a:r>
            <a:r>
              <a:rPr sz="2000" b="1" dirty="0">
                <a:latin typeface="Gill Sans MT"/>
                <a:cs typeface="Gill Sans MT"/>
              </a:rPr>
              <a:t>- </a:t>
            </a:r>
            <a:r>
              <a:rPr sz="2000" spc="5" dirty="0">
                <a:latin typeface="Gill Sans MT"/>
                <a:cs typeface="Gill Sans MT"/>
              </a:rPr>
              <a:t>accessory</a:t>
            </a:r>
            <a:r>
              <a:rPr sz="2000" spc="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ducts</a:t>
            </a:r>
            <a:endParaRPr sz="2000">
              <a:latin typeface="Gill Sans MT"/>
              <a:cs typeface="Gill Sans MT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A</a:t>
            </a:r>
            <a:r>
              <a:rPr sz="2000" smtClean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pair of the </a:t>
            </a:r>
            <a:r>
              <a:rPr sz="2000" b="1" spc="10" dirty="0">
                <a:latin typeface="Gill Sans MT"/>
                <a:cs typeface="Gill Sans MT"/>
              </a:rPr>
              <a:t>mammary </a:t>
            </a:r>
            <a:r>
              <a:rPr sz="2000" b="1" dirty="0">
                <a:latin typeface="Gill Sans MT"/>
                <a:cs typeface="Gill Sans MT"/>
              </a:rPr>
              <a:t>glands ( </a:t>
            </a:r>
            <a:r>
              <a:rPr sz="2000" b="1" spc="-5" dirty="0">
                <a:latin typeface="Gill Sans MT"/>
                <a:cs typeface="Gill Sans MT"/>
              </a:rPr>
              <a:t>nourishment of</a:t>
            </a:r>
            <a:r>
              <a:rPr sz="2000" b="1" spc="-18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offspring)</a:t>
            </a:r>
            <a:endParaRPr sz="2000">
              <a:latin typeface="Gill Sans MT"/>
              <a:cs typeface="Gill Sans MT"/>
            </a:endParaRPr>
          </a:p>
          <a:p>
            <a:pPr marL="355600" marR="508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Gill Sans MT"/>
                <a:cs typeface="Gill Sans MT"/>
              </a:rPr>
              <a:t>All </a:t>
            </a:r>
            <a:r>
              <a:rPr sz="2000" spc="5" dirty="0">
                <a:latin typeface="Gill Sans MT"/>
                <a:cs typeface="Gill Sans MT"/>
              </a:rPr>
              <a:t>parts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dirty="0">
                <a:latin typeface="Gill Sans MT"/>
                <a:cs typeface="Gill Sans MT"/>
              </a:rPr>
              <a:t>integrated </a:t>
            </a:r>
            <a:r>
              <a:rPr sz="2000" spc="-5" dirty="0">
                <a:latin typeface="Gill Sans MT"/>
                <a:cs typeface="Gill Sans MT"/>
              </a:rPr>
              <a:t>structurally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5" dirty="0">
                <a:latin typeface="Gill Sans MT"/>
                <a:cs typeface="Gill Sans MT"/>
              </a:rPr>
              <a:t>functionally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5" dirty="0">
                <a:latin typeface="Gill Sans MT"/>
                <a:cs typeface="Gill Sans MT"/>
              </a:rPr>
              <a:t>support</a:t>
            </a:r>
            <a:r>
              <a:rPr sz="2000" spc="-1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  </a:t>
            </a:r>
            <a:r>
              <a:rPr sz="2000" spc="-5" dirty="0">
                <a:latin typeface="Gill Sans MT"/>
                <a:cs typeface="Gill Sans MT"/>
              </a:rPr>
              <a:t>processes of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ovulation,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fertilisation,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pregnancy,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birth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child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care.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416" y="873251"/>
            <a:ext cx="7956804" cy="4625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8932" y="5676391"/>
            <a:ext cx="3724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Black"/>
                <a:cs typeface="Arial Black"/>
              </a:rPr>
              <a:t>Sectional </a:t>
            </a:r>
            <a:r>
              <a:rPr sz="1800" dirty="0">
                <a:latin typeface="Arial Black"/>
                <a:cs typeface="Arial Black"/>
              </a:rPr>
              <a:t>view through</a:t>
            </a:r>
            <a:r>
              <a:rPr sz="1800" spc="-7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pelvis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460" y="217182"/>
            <a:ext cx="9019540" cy="614911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9525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tabLst>
                <a:tab pos="354965" algn="l"/>
                <a:tab pos="355600" algn="l"/>
              </a:tabLst>
            </a:pPr>
            <a:endParaRPr sz="2400">
              <a:latin typeface="Gill Sans MT"/>
              <a:cs typeface="Gill Sans MT"/>
            </a:endParaRPr>
          </a:p>
          <a:p>
            <a:pPr marL="355600" indent="-342900" algn="just">
              <a:lnSpc>
                <a:spcPct val="100000"/>
              </a:lnSpc>
              <a:buClr>
                <a:srgbClr val="3891A7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  <a:tab pos="5237480" algn="l"/>
              </a:tabLst>
            </a:pPr>
            <a:r>
              <a:rPr sz="2400" dirty="0">
                <a:latin typeface="Gill Sans MT"/>
                <a:cs typeface="Gill Sans MT"/>
              </a:rPr>
              <a:t>Each sex has pair of </a:t>
            </a:r>
            <a:r>
              <a:rPr sz="2400" spc="-5" dirty="0">
                <a:latin typeface="Gill Sans MT"/>
                <a:cs typeface="Gill Sans MT"/>
              </a:rPr>
              <a:t>gonads,</a:t>
            </a:r>
            <a:r>
              <a:rPr sz="2400" spc="-2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reproductive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duct	</a:t>
            </a:r>
            <a:r>
              <a:rPr sz="2400" spc="-5" dirty="0">
                <a:latin typeface="Gill Sans MT"/>
                <a:cs typeface="Gill Sans MT"/>
              </a:rPr>
              <a:t>and </a:t>
            </a:r>
            <a:r>
              <a:rPr sz="2400" spc="5" dirty="0">
                <a:latin typeface="Gill Sans MT"/>
                <a:cs typeface="Gill Sans MT"/>
              </a:rPr>
              <a:t>accessory</a:t>
            </a:r>
            <a:r>
              <a:rPr sz="2400" spc="-5" dirty="0">
                <a:latin typeface="Gill Sans MT"/>
                <a:cs typeface="Gill Sans MT"/>
              </a:rPr>
              <a:t> structures.</a:t>
            </a:r>
            <a:endParaRPr sz="2400">
              <a:latin typeface="Gill Sans MT"/>
              <a:cs typeface="Gill Sans MT"/>
            </a:endParaRPr>
          </a:p>
          <a:p>
            <a:pPr marL="355600" indent="-342900" algn="just">
              <a:lnSpc>
                <a:spcPct val="100000"/>
              </a:lnSpc>
              <a:buClr>
                <a:srgbClr val="3891A7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ill Sans MT"/>
                <a:cs typeface="Gill Sans MT"/>
              </a:rPr>
              <a:t>Sex organs </a:t>
            </a:r>
            <a:r>
              <a:rPr sz="2400" dirty="0">
                <a:latin typeface="Gill Sans MT"/>
                <a:cs typeface="Gill Sans MT"/>
              </a:rPr>
              <a:t>– </a:t>
            </a:r>
            <a:r>
              <a:rPr sz="2400" spc="-45" dirty="0">
                <a:latin typeface="Gill Sans MT"/>
                <a:cs typeface="Gill Sans MT"/>
              </a:rPr>
              <a:t>Testis( </a:t>
            </a:r>
            <a:r>
              <a:rPr sz="2400" spc="-5" dirty="0">
                <a:latin typeface="Gill Sans MT"/>
                <a:cs typeface="Gill Sans MT"/>
              </a:rPr>
              <a:t>paired) </a:t>
            </a:r>
            <a:r>
              <a:rPr sz="2400" dirty="0">
                <a:latin typeface="Gill Sans MT"/>
                <a:cs typeface="Gill Sans MT"/>
              </a:rPr>
              <a:t>male , </a:t>
            </a:r>
            <a:r>
              <a:rPr sz="2400" spc="-5" dirty="0">
                <a:latin typeface="Gill Sans MT"/>
                <a:cs typeface="Gill Sans MT"/>
              </a:rPr>
              <a:t>ovaries (paired) Gamete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formation,</a:t>
            </a:r>
            <a:endParaRPr sz="2400">
              <a:latin typeface="Gill Sans MT"/>
              <a:cs typeface="Gill Sans MT"/>
            </a:endParaRPr>
          </a:p>
          <a:p>
            <a:pPr marL="35496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Gill Sans MT"/>
                <a:cs typeface="Gill Sans MT"/>
              </a:rPr>
              <a:t>hormones</a:t>
            </a:r>
            <a:endParaRPr sz="2400">
              <a:latin typeface="Gill Sans MT"/>
              <a:cs typeface="Gill Sans MT"/>
            </a:endParaRPr>
          </a:p>
          <a:p>
            <a:pPr marL="355600" indent="-342900" algn="just">
              <a:lnSpc>
                <a:spcPct val="100000"/>
              </a:lnSpc>
              <a:buClr>
                <a:srgbClr val="3891A7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5" dirty="0">
                <a:latin typeface="Gill Sans MT"/>
                <a:cs typeface="Gill Sans MT"/>
              </a:rPr>
              <a:t>Puberty</a:t>
            </a:r>
            <a:endParaRPr sz="2400">
              <a:latin typeface="Gill Sans MT"/>
              <a:cs typeface="Gill Sans MT"/>
            </a:endParaRPr>
          </a:p>
          <a:p>
            <a:pPr marL="901700" lvl="1" indent="-457834">
              <a:lnSpc>
                <a:spcPct val="100000"/>
              </a:lnSpc>
              <a:spcBef>
                <a:spcPts val="1025"/>
              </a:spcBef>
              <a:buClr>
                <a:srgbClr val="3891A7"/>
              </a:buClr>
              <a:buSzPct val="79166"/>
              <a:buAutoNum type="arabicPeriod"/>
              <a:tabLst>
                <a:tab pos="901700" algn="l"/>
                <a:tab pos="902335" algn="l"/>
              </a:tabLst>
            </a:pPr>
            <a:r>
              <a:rPr sz="2400" spc="-5" dirty="0">
                <a:latin typeface="Gill Sans MT"/>
                <a:cs typeface="Gill Sans MT"/>
              </a:rPr>
              <a:t>Gametogenesis </a:t>
            </a:r>
            <a:r>
              <a:rPr sz="2400" dirty="0">
                <a:latin typeface="Gill Sans MT"/>
                <a:cs typeface="Gill Sans MT"/>
              </a:rPr>
              <a:t>- </a:t>
            </a:r>
            <a:r>
              <a:rPr sz="2400" spc="-5" dirty="0">
                <a:latin typeface="Gill Sans MT"/>
                <a:cs typeface="Gill Sans MT"/>
              </a:rPr>
              <a:t>formation </a:t>
            </a:r>
            <a:r>
              <a:rPr sz="2400" dirty="0">
                <a:latin typeface="Gill Sans MT"/>
                <a:cs typeface="Gill Sans MT"/>
              </a:rPr>
              <a:t>of </a:t>
            </a:r>
            <a:r>
              <a:rPr sz="2400" spc="-5" dirty="0">
                <a:latin typeface="Gill Sans MT"/>
                <a:cs typeface="Gill Sans MT"/>
              </a:rPr>
              <a:t>gametes </a:t>
            </a:r>
            <a:r>
              <a:rPr sz="2400" dirty="0">
                <a:latin typeface="Gill Sans MT"/>
                <a:cs typeface="Gill Sans MT"/>
              </a:rPr>
              <a:t>(sperms/</a:t>
            </a:r>
            <a:r>
              <a:rPr sz="2400" spc="-10" dirty="0">
                <a:latin typeface="Gill Sans MT"/>
                <a:cs typeface="Gill Sans MT"/>
              </a:rPr>
              <a:t> ova)</a:t>
            </a:r>
            <a:endParaRPr sz="2400">
              <a:latin typeface="Gill Sans MT"/>
              <a:cs typeface="Gill Sans MT"/>
            </a:endParaRPr>
          </a:p>
          <a:p>
            <a:pPr marL="901700" lvl="1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AutoNum type="arabicPeriod"/>
              <a:tabLst>
                <a:tab pos="901700" algn="l"/>
                <a:tab pos="902335" algn="l"/>
              </a:tabLst>
            </a:pPr>
            <a:r>
              <a:rPr sz="2400" dirty="0">
                <a:latin typeface="Gill Sans MT"/>
                <a:cs typeface="Gill Sans MT"/>
              </a:rPr>
              <a:t>Insemination -- </a:t>
            </a:r>
            <a:r>
              <a:rPr sz="2400" spc="-5" dirty="0">
                <a:latin typeface="Gill Sans MT"/>
                <a:cs typeface="Gill Sans MT"/>
              </a:rPr>
              <a:t>transfer </a:t>
            </a:r>
            <a:r>
              <a:rPr sz="2400" dirty="0">
                <a:latin typeface="Gill Sans MT"/>
                <a:cs typeface="Gill Sans MT"/>
              </a:rPr>
              <a:t>of sperms </a:t>
            </a:r>
            <a:r>
              <a:rPr sz="2400" spc="-5" dirty="0">
                <a:latin typeface="Gill Sans MT"/>
                <a:cs typeface="Gill Sans MT"/>
              </a:rPr>
              <a:t>into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female genital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tract</a:t>
            </a:r>
            <a:endParaRPr sz="2400">
              <a:latin typeface="Gill Sans MT"/>
              <a:cs typeface="Gill Sans MT"/>
            </a:endParaRPr>
          </a:p>
          <a:p>
            <a:pPr marL="901700" lvl="1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AutoNum type="arabicPeriod"/>
              <a:tabLst>
                <a:tab pos="901700" algn="l"/>
                <a:tab pos="902335" algn="l"/>
              </a:tabLst>
            </a:pPr>
            <a:r>
              <a:rPr sz="2400" spc="-5" dirty="0">
                <a:latin typeface="Gill Sans MT"/>
                <a:cs typeface="Gill Sans MT"/>
              </a:rPr>
              <a:t>Fertilisation </a:t>
            </a:r>
            <a:r>
              <a:rPr sz="2400" dirty="0">
                <a:latin typeface="Gill Sans MT"/>
                <a:cs typeface="Gill Sans MT"/>
              </a:rPr>
              <a:t>-- fusion of </a:t>
            </a:r>
            <a:r>
              <a:rPr sz="2400" spc="-5" dirty="0">
                <a:latin typeface="Gill Sans MT"/>
                <a:cs typeface="Gill Sans MT"/>
              </a:rPr>
              <a:t>male and </a:t>
            </a:r>
            <a:r>
              <a:rPr sz="2400" spc="-10" dirty="0">
                <a:latin typeface="Gill Sans MT"/>
                <a:cs typeface="Gill Sans MT"/>
              </a:rPr>
              <a:t>female </a:t>
            </a:r>
            <a:r>
              <a:rPr sz="2400" spc="-5" dirty="0">
                <a:latin typeface="Gill Sans MT"/>
                <a:cs typeface="Gill Sans MT"/>
              </a:rPr>
              <a:t>gametes leading </a:t>
            </a:r>
            <a:r>
              <a:rPr sz="2400" dirty="0">
                <a:latin typeface="Gill Sans MT"/>
                <a:cs typeface="Gill Sans MT"/>
              </a:rPr>
              <a:t>to</a:t>
            </a:r>
            <a:endParaRPr sz="2400">
              <a:latin typeface="Gill Sans MT"/>
              <a:cs typeface="Gill Sans MT"/>
            </a:endParaRPr>
          </a:p>
          <a:p>
            <a:pPr marL="901700">
              <a:lnSpc>
                <a:spcPct val="100000"/>
              </a:lnSpc>
            </a:pPr>
            <a:r>
              <a:rPr sz="2400" spc="-5" dirty="0">
                <a:latin typeface="Gill Sans MT"/>
                <a:cs typeface="Gill Sans MT"/>
              </a:rPr>
              <a:t>formation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5" dirty="0">
                <a:latin typeface="Gill Sans MT"/>
                <a:cs typeface="Gill Sans MT"/>
              </a:rPr>
              <a:t> zygote</a:t>
            </a:r>
            <a:endParaRPr sz="2400">
              <a:latin typeface="Gill Sans MT"/>
              <a:cs typeface="Gill Sans MT"/>
            </a:endParaRPr>
          </a:p>
          <a:p>
            <a:pPr marL="901700" marR="200025" lvl="1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AutoNum type="arabicPeriod" startAt="4"/>
              <a:tabLst>
                <a:tab pos="901700" algn="l"/>
                <a:tab pos="902335" algn="l"/>
              </a:tabLst>
            </a:pPr>
            <a:r>
              <a:rPr sz="2400" dirty="0">
                <a:latin typeface="Gill Sans MT"/>
                <a:cs typeface="Gill Sans MT"/>
              </a:rPr>
              <a:t>Implantation -- </a:t>
            </a:r>
            <a:r>
              <a:rPr sz="2400" spc="-10" dirty="0">
                <a:latin typeface="Gill Sans MT"/>
                <a:cs typeface="Gill Sans MT"/>
              </a:rPr>
              <a:t>development </a:t>
            </a:r>
            <a:r>
              <a:rPr sz="2400" dirty="0">
                <a:latin typeface="Gill Sans MT"/>
                <a:cs typeface="Gill Sans MT"/>
              </a:rPr>
              <a:t>of blastocyst and </a:t>
            </a:r>
            <a:r>
              <a:rPr sz="2400" spc="-5" dirty="0">
                <a:latin typeface="Gill Sans MT"/>
                <a:cs typeface="Gill Sans MT"/>
              </a:rPr>
              <a:t>its</a:t>
            </a:r>
            <a:r>
              <a:rPr sz="2400" spc="-114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attachment  to the </a:t>
            </a:r>
            <a:r>
              <a:rPr sz="2400" spc="-5" dirty="0">
                <a:latin typeface="Gill Sans MT"/>
                <a:cs typeface="Gill Sans MT"/>
              </a:rPr>
              <a:t>uterine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wall</a:t>
            </a:r>
            <a:endParaRPr sz="2400">
              <a:latin typeface="Gill Sans MT"/>
              <a:cs typeface="Gill Sans MT"/>
            </a:endParaRPr>
          </a:p>
          <a:p>
            <a:pPr marL="901700" lvl="1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AutoNum type="arabicPeriod" startAt="4"/>
              <a:tabLst>
                <a:tab pos="901700" algn="l"/>
                <a:tab pos="902335" algn="l"/>
              </a:tabLst>
            </a:pPr>
            <a:r>
              <a:rPr sz="2400" spc="-5" dirty="0">
                <a:latin typeface="Gill Sans MT"/>
                <a:cs typeface="Gill Sans MT"/>
              </a:rPr>
              <a:t>Gestation </a:t>
            </a:r>
            <a:r>
              <a:rPr sz="2400" dirty="0">
                <a:latin typeface="Gill Sans MT"/>
                <a:cs typeface="Gill Sans MT"/>
              </a:rPr>
              <a:t>-- embryonic </a:t>
            </a:r>
            <a:r>
              <a:rPr sz="2400" spc="-10" dirty="0">
                <a:latin typeface="Gill Sans MT"/>
                <a:cs typeface="Gill Sans MT"/>
              </a:rPr>
              <a:t>development </a:t>
            </a:r>
            <a:r>
              <a:rPr sz="2400" dirty="0">
                <a:latin typeface="Gill Sans MT"/>
                <a:cs typeface="Gill Sans MT"/>
              </a:rPr>
              <a:t>( </a:t>
            </a:r>
            <a:r>
              <a:rPr sz="2400" spc="-20" dirty="0">
                <a:latin typeface="Gill Sans MT"/>
                <a:cs typeface="Gill Sans MT"/>
              </a:rPr>
              <a:t>from </a:t>
            </a:r>
            <a:r>
              <a:rPr sz="2400" spc="-5" dirty="0">
                <a:latin typeface="Gill Sans MT"/>
                <a:cs typeface="Gill Sans MT"/>
              </a:rPr>
              <a:t>conception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endParaRPr sz="2400">
              <a:latin typeface="Gill Sans MT"/>
              <a:cs typeface="Gill Sans MT"/>
            </a:endParaRPr>
          </a:p>
          <a:p>
            <a:pPr marL="901700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latin typeface="Gill Sans MT"/>
                <a:cs typeface="Gill Sans MT"/>
              </a:rPr>
              <a:t>birth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)</a:t>
            </a:r>
            <a:endParaRPr sz="2400">
              <a:latin typeface="Gill Sans MT"/>
              <a:cs typeface="Gill Sans MT"/>
            </a:endParaRPr>
          </a:p>
          <a:p>
            <a:pPr marL="901700" lvl="1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AutoNum type="arabicPeriod" startAt="6"/>
              <a:tabLst>
                <a:tab pos="901700" algn="l"/>
                <a:tab pos="902335" algn="l"/>
              </a:tabLst>
            </a:pPr>
            <a:r>
              <a:rPr sz="2400" dirty="0">
                <a:latin typeface="Gill Sans MT"/>
                <a:cs typeface="Gill Sans MT"/>
              </a:rPr>
              <a:t>Parturition-- delivery of the </a:t>
            </a:r>
            <a:r>
              <a:rPr sz="2400" spc="-10" dirty="0">
                <a:latin typeface="Gill Sans MT"/>
                <a:cs typeface="Gill Sans MT"/>
              </a:rPr>
              <a:t>baby </a:t>
            </a:r>
            <a:r>
              <a:rPr sz="2400" dirty="0">
                <a:latin typeface="Gill Sans MT"/>
                <a:cs typeface="Gill Sans MT"/>
              </a:rPr>
              <a:t>( </a:t>
            </a:r>
            <a:r>
              <a:rPr sz="2400" spc="-5" dirty="0">
                <a:latin typeface="Gill Sans MT"/>
                <a:cs typeface="Gill Sans MT"/>
              </a:rPr>
              <a:t>child </a:t>
            </a:r>
            <a:r>
              <a:rPr sz="2400" spc="5" dirty="0">
                <a:latin typeface="Gill Sans MT"/>
                <a:cs typeface="Gill Sans MT"/>
              </a:rPr>
              <a:t>birth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)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-5" dirty="0" smtClean="0">
                <a:solidFill>
                  <a:srgbClr val="562213"/>
                </a:solidFill>
                <a:latin typeface="Algerian"/>
                <a:cs typeface="Algerian"/>
              </a:rPr>
              <a:t>REPRODUCTIVE</a:t>
            </a:r>
            <a:r>
              <a:rPr lang="en-US" sz="2800" b="1" spc="-50" dirty="0" smtClean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lang="en-US" sz="2800" b="1" dirty="0" smtClean="0">
                <a:solidFill>
                  <a:srgbClr val="562213"/>
                </a:solidFill>
                <a:latin typeface="Algerian"/>
                <a:cs typeface="Algerian"/>
              </a:rPr>
              <a:t>EVENTS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5567" y="548640"/>
            <a:ext cx="7705344" cy="4320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10716" y="5178628"/>
            <a:ext cx="5290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 Black"/>
                <a:cs typeface="Arial Black"/>
              </a:rPr>
              <a:t>Sectional </a:t>
            </a:r>
            <a:r>
              <a:rPr sz="1600" dirty="0">
                <a:latin typeface="Arial Black"/>
                <a:cs typeface="Arial Black"/>
              </a:rPr>
              <a:t>View </a:t>
            </a:r>
            <a:r>
              <a:rPr sz="1600" spc="-5" dirty="0">
                <a:latin typeface="Arial Black"/>
                <a:cs typeface="Arial Black"/>
              </a:rPr>
              <a:t>of </a:t>
            </a:r>
            <a:r>
              <a:rPr sz="1600" spc="-15" dirty="0">
                <a:latin typeface="Arial Black"/>
                <a:cs typeface="Arial Black"/>
              </a:rPr>
              <a:t>Female </a:t>
            </a:r>
            <a:r>
              <a:rPr sz="1600" spc="-10" dirty="0">
                <a:latin typeface="Arial Black"/>
                <a:cs typeface="Arial Black"/>
              </a:rPr>
              <a:t>Reproductive</a:t>
            </a:r>
            <a:r>
              <a:rPr sz="1600" spc="15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System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0996" y="102107"/>
            <a:ext cx="4739640" cy="801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38452" y="193929"/>
            <a:ext cx="4283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Female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Gonad:</a:t>
            </a:r>
            <a:r>
              <a:rPr sz="2800" spc="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Ovaries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2738" y="734669"/>
            <a:ext cx="768667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469265" indent="-283845">
              <a:lnSpc>
                <a:spcPct val="15000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Ovaries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10" dirty="0">
                <a:latin typeface="Gill Sans MT"/>
                <a:cs typeface="Gill Sans MT"/>
              </a:rPr>
              <a:t>primary </a:t>
            </a:r>
            <a:r>
              <a:rPr sz="2000" spc="-5" dirty="0">
                <a:latin typeface="Gill Sans MT"/>
                <a:cs typeface="Gill Sans MT"/>
              </a:rPr>
              <a:t>female </a:t>
            </a:r>
            <a:r>
              <a:rPr sz="2000" dirty="0">
                <a:latin typeface="Gill Sans MT"/>
                <a:cs typeface="Gill Sans MT"/>
              </a:rPr>
              <a:t>sex </a:t>
            </a:r>
            <a:r>
              <a:rPr sz="2000" spc="-5" dirty="0">
                <a:latin typeface="Gill Sans MT"/>
                <a:cs typeface="Gill Sans MT"/>
              </a:rPr>
              <a:t>organs </a:t>
            </a:r>
            <a:r>
              <a:rPr sz="2000" dirty="0">
                <a:latin typeface="Gill Sans MT"/>
                <a:cs typeface="Gill Sans MT"/>
              </a:rPr>
              <a:t>that </a:t>
            </a:r>
            <a:r>
              <a:rPr sz="2000" spc="-5" dirty="0">
                <a:latin typeface="Gill Sans MT"/>
                <a:cs typeface="Gill Sans MT"/>
              </a:rPr>
              <a:t>produce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female  </a:t>
            </a:r>
            <a:r>
              <a:rPr sz="2000" dirty="0">
                <a:latin typeface="Gill Sans MT"/>
                <a:cs typeface="Gill Sans MT"/>
              </a:rPr>
              <a:t>gamete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(ovum).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It also </a:t>
            </a:r>
            <a:r>
              <a:rPr sz="2000" spc="-5" dirty="0">
                <a:latin typeface="Gill Sans MT"/>
                <a:cs typeface="Gill Sans MT"/>
              </a:rPr>
              <a:t>produces </a:t>
            </a:r>
            <a:r>
              <a:rPr sz="2000" spc="-10" dirty="0">
                <a:latin typeface="Gill Sans MT"/>
                <a:cs typeface="Gill Sans MT"/>
              </a:rPr>
              <a:t>several </a:t>
            </a:r>
            <a:r>
              <a:rPr sz="2000" spc="-5" dirty="0">
                <a:latin typeface="Gill Sans MT"/>
                <a:cs typeface="Gill Sans MT"/>
              </a:rPr>
              <a:t>female </a:t>
            </a:r>
            <a:r>
              <a:rPr sz="2000" spc="-10" dirty="0">
                <a:latin typeface="Gill Sans MT"/>
                <a:cs typeface="Gill Sans MT"/>
              </a:rPr>
              <a:t>steroid </a:t>
            </a:r>
            <a:r>
              <a:rPr sz="2000" dirty="0">
                <a:latin typeface="Gill Sans MT"/>
                <a:cs typeface="Gill Sans MT"/>
              </a:rPr>
              <a:t>hormones- </a:t>
            </a:r>
            <a:r>
              <a:rPr sz="2000" b="1" spc="-15" dirty="0">
                <a:latin typeface="Gill Sans MT"/>
                <a:cs typeface="Gill Sans MT"/>
              </a:rPr>
              <a:t>estrogen</a:t>
            </a:r>
            <a:r>
              <a:rPr sz="2000" b="1" spc="-1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1200"/>
              </a:spcBef>
            </a:pPr>
            <a:r>
              <a:rPr sz="2000" b="1" spc="-15" dirty="0">
                <a:latin typeface="Gill Sans MT"/>
                <a:cs typeface="Gill Sans MT"/>
              </a:rPr>
              <a:t>progesterone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0" dirty="0">
                <a:latin typeface="Gill Sans MT"/>
                <a:cs typeface="Gill Sans MT"/>
              </a:rPr>
              <a:t>ovaries </a:t>
            </a:r>
            <a:r>
              <a:rPr sz="2000" spc="-5" dirty="0">
                <a:latin typeface="Gill Sans MT"/>
                <a:cs typeface="Gill Sans MT"/>
              </a:rPr>
              <a:t>located in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lower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abdomen.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50100"/>
              </a:lnSpc>
              <a:spcBef>
                <a:spcPts val="5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Each </a:t>
            </a:r>
            <a:r>
              <a:rPr sz="2000" spc="5" dirty="0">
                <a:latin typeface="Gill Sans MT"/>
                <a:cs typeface="Gill Sans MT"/>
              </a:rPr>
              <a:t>ovary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about </a:t>
            </a:r>
            <a:r>
              <a:rPr sz="2000" spc="5" dirty="0">
                <a:latin typeface="Gill Sans MT"/>
                <a:cs typeface="Gill Sans MT"/>
              </a:rPr>
              <a:t>2-4 </a:t>
            </a:r>
            <a:r>
              <a:rPr sz="2000" dirty="0">
                <a:latin typeface="Gill Sans MT"/>
                <a:cs typeface="Gill Sans MT"/>
              </a:rPr>
              <a:t>cm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spc="5" dirty="0">
                <a:latin typeface="Gill Sans MT"/>
                <a:cs typeface="Gill Sans MT"/>
              </a:rPr>
              <a:t>length.These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dirty="0">
                <a:latin typeface="Gill Sans MT"/>
                <a:cs typeface="Gill Sans MT"/>
              </a:rPr>
              <a:t>Connected to the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pelvic  </a:t>
            </a:r>
            <a:r>
              <a:rPr sz="2000" spc="-5" dirty="0">
                <a:latin typeface="Gill Sans MT"/>
                <a:cs typeface="Gill Sans MT"/>
              </a:rPr>
              <a:t>wall </a:t>
            </a:r>
            <a:r>
              <a:rPr sz="2000" dirty="0">
                <a:latin typeface="Gill Sans MT"/>
                <a:cs typeface="Gill Sans MT"/>
              </a:rPr>
              <a:t>and uterus </a:t>
            </a:r>
            <a:r>
              <a:rPr sz="2000" spc="-10" dirty="0">
                <a:latin typeface="Gill Sans MT"/>
                <a:cs typeface="Gill Sans MT"/>
              </a:rPr>
              <a:t>by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ligaments.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Each </a:t>
            </a:r>
            <a:r>
              <a:rPr sz="2000" spc="5" dirty="0">
                <a:latin typeface="Gill Sans MT"/>
                <a:cs typeface="Gill Sans MT"/>
              </a:rPr>
              <a:t>ovary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spc="-15" dirty="0">
                <a:latin typeface="Gill Sans MT"/>
                <a:cs typeface="Gill Sans MT"/>
              </a:rPr>
              <a:t>covered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dirty="0">
                <a:latin typeface="Gill Sans MT"/>
                <a:cs typeface="Gill Sans MT"/>
              </a:rPr>
              <a:t>thin epithelium which enclose </a:t>
            </a:r>
            <a:r>
              <a:rPr sz="2000" spc="-10" dirty="0">
                <a:latin typeface="Gill Sans MT"/>
                <a:cs typeface="Gill Sans MT"/>
              </a:rPr>
              <a:t>ovarian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stroma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  <a:tab pos="5191760" algn="l"/>
              </a:tabLst>
            </a:pPr>
            <a:r>
              <a:rPr sz="2000" spc="-5" dirty="0">
                <a:latin typeface="Gill Sans MT"/>
                <a:cs typeface="Gill Sans MT"/>
              </a:rPr>
              <a:t>Ovarian </a:t>
            </a:r>
            <a:r>
              <a:rPr sz="2000" spc="-10" dirty="0">
                <a:latin typeface="Gill Sans MT"/>
                <a:cs typeface="Gill Sans MT"/>
              </a:rPr>
              <a:t>Stroma, </a:t>
            </a:r>
            <a:r>
              <a:rPr sz="2000" dirty="0">
                <a:latin typeface="Gill Sans MT"/>
                <a:cs typeface="Gill Sans MT"/>
              </a:rPr>
              <a:t>2 zones- A</a:t>
            </a:r>
            <a:r>
              <a:rPr sz="2000" spc="1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peripheral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cortex	</a:t>
            </a:r>
            <a:r>
              <a:rPr sz="2000" dirty="0">
                <a:latin typeface="Gill Sans MT"/>
                <a:cs typeface="Gill Sans MT"/>
              </a:rPr>
              <a:t>&amp; </a:t>
            </a:r>
            <a:r>
              <a:rPr sz="2000" spc="-5" dirty="0">
                <a:latin typeface="Gill Sans MT"/>
                <a:cs typeface="Gill Sans MT"/>
              </a:rPr>
              <a:t>an </a:t>
            </a:r>
            <a:r>
              <a:rPr sz="2000" dirty="0">
                <a:latin typeface="Gill Sans MT"/>
                <a:cs typeface="Gill Sans MT"/>
              </a:rPr>
              <a:t>inner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medulla.</a:t>
            </a:r>
            <a:endParaRPr sz="2000">
              <a:latin typeface="Gill Sans MT"/>
              <a:cs typeface="Gill Sans MT"/>
            </a:endParaRPr>
          </a:p>
          <a:p>
            <a:pPr marL="295910" marR="14604" indent="-283845">
              <a:lnSpc>
                <a:spcPct val="15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At the peripheral </a:t>
            </a:r>
            <a:r>
              <a:rPr sz="2000" spc="5" dirty="0">
                <a:latin typeface="Gill Sans MT"/>
                <a:cs typeface="Gill Sans MT"/>
              </a:rPr>
              <a:t>cortex </a:t>
            </a:r>
            <a:r>
              <a:rPr sz="2000" spc="-5" dirty="0">
                <a:latin typeface="Gill Sans MT"/>
                <a:cs typeface="Gill Sans MT"/>
              </a:rPr>
              <a:t>follicles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spc="-5" dirty="0">
                <a:latin typeface="Gill Sans MT"/>
                <a:cs typeface="Gill Sans MT"/>
              </a:rPr>
              <a:t>present </a:t>
            </a:r>
            <a:r>
              <a:rPr sz="2000" dirty="0">
                <a:latin typeface="Gill Sans MT"/>
                <a:cs typeface="Gill Sans MT"/>
              </a:rPr>
              <a:t>&amp;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medulla blood</a:t>
            </a:r>
            <a:r>
              <a:rPr sz="2000" spc="-18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vessels  </a:t>
            </a:r>
            <a:r>
              <a:rPr sz="2000" dirty="0">
                <a:latin typeface="Gill Sans MT"/>
                <a:cs typeface="Gill Sans MT"/>
              </a:rPr>
              <a:t>&amp; </a:t>
            </a:r>
            <a:r>
              <a:rPr sz="2000" spc="-10" dirty="0">
                <a:latin typeface="Gill Sans MT"/>
                <a:cs typeface="Gill Sans MT"/>
              </a:rPr>
              <a:t>ovarian </a:t>
            </a:r>
            <a:r>
              <a:rPr sz="2000" dirty="0">
                <a:latin typeface="Gill Sans MT"/>
                <a:cs typeface="Gill Sans MT"/>
              </a:rPr>
              <a:t>ligaments </a:t>
            </a:r>
            <a:r>
              <a:rPr sz="2000" spc="-15" dirty="0">
                <a:latin typeface="Gill Sans MT"/>
                <a:cs typeface="Gill Sans MT"/>
              </a:rPr>
              <a:t>are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present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4044" y="492252"/>
            <a:ext cx="7877556" cy="590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78508" y="0"/>
            <a:ext cx="793689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lgerian"/>
                <a:cs typeface="Algerian"/>
              </a:rPr>
              <a:t>T.S </a:t>
            </a:r>
            <a:r>
              <a:rPr spc="-5" dirty="0">
                <a:latin typeface="Algerian"/>
                <a:cs typeface="Algerian"/>
              </a:rPr>
              <a:t>of</a:t>
            </a:r>
            <a:r>
              <a:rPr spc="-80" dirty="0">
                <a:latin typeface="Algerian"/>
                <a:cs typeface="Algerian"/>
              </a:rPr>
              <a:t> </a:t>
            </a:r>
            <a:r>
              <a:rPr spc="-5" dirty="0">
                <a:latin typeface="Algerian"/>
                <a:cs typeface="Algerian"/>
              </a:rPr>
              <a:t>Ovaries: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51458" y="1030351"/>
            <a:ext cx="7214870" cy="284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21310" algn="l"/>
                <a:tab pos="321945" algn="l"/>
              </a:tabLst>
            </a:pPr>
            <a:r>
              <a:rPr sz="2000" spc="-10" dirty="0">
                <a:latin typeface="Gill Sans MT"/>
                <a:cs typeface="Gill Sans MT"/>
              </a:rPr>
              <a:t>Developing </a:t>
            </a:r>
            <a:r>
              <a:rPr sz="2000" spc="-5" dirty="0">
                <a:latin typeface="Gill Sans MT"/>
                <a:cs typeface="Gill Sans MT"/>
              </a:rPr>
              <a:t>follicles in </a:t>
            </a:r>
            <a:r>
              <a:rPr sz="2000" spc="-10" dirty="0">
                <a:latin typeface="Gill Sans MT"/>
                <a:cs typeface="Gill Sans MT"/>
              </a:rPr>
              <a:t>different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Stages</a:t>
            </a:r>
            <a:endParaRPr sz="2000">
              <a:latin typeface="Gill Sans MT"/>
              <a:cs typeface="Gill Sans MT"/>
            </a:endParaRPr>
          </a:p>
          <a:p>
            <a:pPr marL="3213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21310" algn="l"/>
                <a:tab pos="321945" algn="l"/>
              </a:tabLst>
            </a:pPr>
            <a:r>
              <a:rPr sz="2000" spc="5" dirty="0">
                <a:latin typeface="Gill Sans MT"/>
                <a:cs typeface="Gill Sans MT"/>
              </a:rPr>
              <a:t>Primary </a:t>
            </a:r>
            <a:r>
              <a:rPr sz="2000" spc="-5" dirty="0">
                <a:latin typeface="Gill Sans MT"/>
                <a:cs typeface="Gill Sans MT"/>
              </a:rPr>
              <a:t>follicle </a:t>
            </a:r>
            <a:r>
              <a:rPr sz="2000" spc="-10" dirty="0">
                <a:latin typeface="Gill Sans MT"/>
                <a:cs typeface="Gill Sans MT"/>
              </a:rPr>
              <a:t>develops </a:t>
            </a:r>
            <a:r>
              <a:rPr sz="2000" dirty="0">
                <a:latin typeface="Gill Sans MT"/>
                <a:cs typeface="Gill Sans MT"/>
              </a:rPr>
              <a:t>into </a:t>
            </a:r>
            <a:r>
              <a:rPr sz="2000" spc="-5" dirty="0">
                <a:latin typeface="Gill Sans MT"/>
                <a:cs typeface="Gill Sans MT"/>
              </a:rPr>
              <a:t>Graafian follicle </a:t>
            </a:r>
            <a:r>
              <a:rPr sz="2000" dirty="0">
                <a:latin typeface="Gill Sans MT"/>
                <a:cs typeface="Gill Sans MT"/>
              </a:rPr>
              <a:t>with </a:t>
            </a:r>
            <a:r>
              <a:rPr sz="2000" spc="-5" dirty="0">
                <a:latin typeface="Gill Sans MT"/>
                <a:cs typeface="Gill Sans MT"/>
              </a:rPr>
              <a:t>mature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ovum,</a:t>
            </a:r>
            <a:endParaRPr sz="2000">
              <a:latin typeface="Gill Sans MT"/>
              <a:cs typeface="Gill Sans MT"/>
            </a:endParaRPr>
          </a:p>
          <a:p>
            <a:pPr marL="321310" marR="235585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21310" algn="l"/>
                <a:tab pos="321945" algn="l"/>
              </a:tabLst>
            </a:pPr>
            <a:r>
              <a:rPr sz="2000" spc="-5" dirty="0">
                <a:latin typeface="Gill Sans MT"/>
                <a:cs typeface="Gill Sans MT"/>
              </a:rPr>
              <a:t>One matures </a:t>
            </a:r>
            <a:r>
              <a:rPr sz="2000" spc="-10" dirty="0">
                <a:latin typeface="Gill Sans MT"/>
                <a:cs typeface="Gill Sans MT"/>
              </a:rPr>
              <a:t>around </a:t>
            </a:r>
            <a:r>
              <a:rPr sz="2000" spc="10" dirty="0">
                <a:latin typeface="Gill Sans MT"/>
                <a:cs typeface="Gill Sans MT"/>
              </a:rPr>
              <a:t>14</a:t>
            </a:r>
            <a:r>
              <a:rPr sz="1950" spc="15" baseline="25641" dirty="0">
                <a:latin typeface="Gill Sans MT"/>
                <a:cs typeface="Gill Sans MT"/>
              </a:rPr>
              <a:t>th </a:t>
            </a:r>
            <a:r>
              <a:rPr sz="2000" spc="-30" dirty="0">
                <a:latin typeface="Gill Sans MT"/>
                <a:cs typeface="Gill Sans MT"/>
              </a:rPr>
              <a:t>day </a:t>
            </a:r>
            <a:r>
              <a:rPr sz="2000" dirty="0">
                <a:latin typeface="Gill Sans MT"/>
                <a:cs typeface="Gill Sans MT"/>
              </a:rPr>
              <a:t>of menstrual cycle </a:t>
            </a:r>
            <a:r>
              <a:rPr sz="2000" spc="-5" dirty="0">
                <a:latin typeface="Gill Sans MT"/>
                <a:cs typeface="Gill Sans MT"/>
              </a:rPr>
              <a:t>and ruptures </a:t>
            </a:r>
            <a:r>
              <a:rPr sz="2000" dirty="0">
                <a:latin typeface="Gill Sans MT"/>
                <a:cs typeface="Gill Sans MT"/>
              </a:rPr>
              <a:t>to  </a:t>
            </a:r>
            <a:r>
              <a:rPr sz="2000" spc="-5" dirty="0">
                <a:latin typeface="Gill Sans MT"/>
                <a:cs typeface="Gill Sans MT"/>
              </a:rPr>
              <a:t>release </a:t>
            </a:r>
            <a:r>
              <a:rPr sz="2000" dirty="0">
                <a:latin typeface="Gill Sans MT"/>
                <a:cs typeface="Gill Sans MT"/>
              </a:rPr>
              <a:t>the oocyte –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Ovulation</a:t>
            </a:r>
            <a:endParaRPr sz="2000">
              <a:latin typeface="Gill Sans MT"/>
              <a:cs typeface="Gill Sans MT"/>
            </a:endParaRPr>
          </a:p>
          <a:p>
            <a:pPr marL="321310" marR="3048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21310" algn="l"/>
                <a:tab pos="321945" algn="l"/>
              </a:tabLst>
            </a:pPr>
            <a:r>
              <a:rPr sz="2000" dirty="0">
                <a:latin typeface="Gill Sans MT"/>
                <a:cs typeface="Gill Sans MT"/>
              </a:rPr>
              <a:t>After </a:t>
            </a:r>
            <a:r>
              <a:rPr sz="2000" spc="-5" dirty="0">
                <a:latin typeface="Gill Sans MT"/>
                <a:cs typeface="Gill Sans MT"/>
              </a:rPr>
              <a:t>release </a:t>
            </a:r>
            <a:r>
              <a:rPr sz="2000" dirty="0">
                <a:latin typeface="Gill Sans MT"/>
                <a:cs typeface="Gill Sans MT"/>
              </a:rPr>
              <a:t>– </a:t>
            </a:r>
            <a:r>
              <a:rPr sz="2000" spc="-5" dirty="0">
                <a:latin typeface="Gill Sans MT"/>
                <a:cs typeface="Gill Sans MT"/>
              </a:rPr>
              <a:t>follicle </a:t>
            </a:r>
            <a:r>
              <a:rPr sz="2000" dirty="0">
                <a:latin typeface="Gill Sans MT"/>
                <a:cs typeface="Gill Sans MT"/>
              </a:rPr>
              <a:t>filled with blood clot and then </a:t>
            </a:r>
            <a:r>
              <a:rPr sz="2000" spc="-10" dirty="0">
                <a:latin typeface="Gill Sans MT"/>
                <a:cs typeface="Gill Sans MT"/>
              </a:rPr>
              <a:t>yellow </a:t>
            </a:r>
            <a:r>
              <a:rPr sz="2000" dirty="0">
                <a:latin typeface="Gill Sans MT"/>
                <a:cs typeface="Gill Sans MT"/>
              </a:rPr>
              <a:t>cells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–  called corpus luteum (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progesterone)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76858" y="4612640"/>
            <a:ext cx="6363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Oviducts(fallopian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tubes),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uterus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vagina-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Accessory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ducts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7196" y="1196340"/>
            <a:ext cx="7623047" cy="3953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86788" y="5743143"/>
            <a:ext cx="496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ahoma"/>
                <a:cs typeface="Tahoma"/>
              </a:rPr>
              <a:t>Sectional </a:t>
            </a:r>
            <a:r>
              <a:rPr sz="1800" b="1" spc="-25" dirty="0">
                <a:latin typeface="Tahoma"/>
                <a:cs typeface="Tahoma"/>
              </a:rPr>
              <a:t>view </a:t>
            </a:r>
            <a:r>
              <a:rPr sz="1800" b="1" spc="-35" dirty="0">
                <a:latin typeface="Tahoma"/>
                <a:cs typeface="Tahoma"/>
              </a:rPr>
              <a:t>of </a:t>
            </a:r>
            <a:r>
              <a:rPr sz="1800" b="1" spc="-75" dirty="0">
                <a:latin typeface="Tahoma"/>
                <a:cs typeface="Tahoma"/>
              </a:rPr>
              <a:t>Female </a:t>
            </a:r>
            <a:r>
              <a:rPr sz="1800" b="1" spc="-60" dirty="0">
                <a:latin typeface="Tahoma"/>
                <a:cs typeface="Tahoma"/>
              </a:rPr>
              <a:t>reproductive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system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34339" y="0"/>
            <a:ext cx="78651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92475" algn="l"/>
              </a:tabLst>
            </a:pP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Accessory</a:t>
            </a:r>
            <a:r>
              <a:rPr sz="2800" spc="1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ducts	- Oviduct, </a:t>
            </a: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Uterus,</a:t>
            </a:r>
            <a:r>
              <a:rPr sz="2800" spc="-40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Vagina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idx="1"/>
          </p:nvPr>
        </p:nvSpPr>
        <p:spPr>
          <a:xfrm>
            <a:off x="1066800" y="944052"/>
            <a:ext cx="5105400" cy="5075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Oviduct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/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Fallopian tube</a:t>
            </a:r>
            <a:r>
              <a:rPr sz="2400" b="1" spc="-5" dirty="0">
                <a:latin typeface="Gill Sans MT"/>
                <a:cs typeface="Gill Sans MT"/>
              </a:rPr>
              <a:t>- </a:t>
            </a:r>
            <a:r>
              <a:rPr sz="2400" spc="-5" dirty="0"/>
              <a:t>10-12 </a:t>
            </a:r>
            <a:r>
              <a:rPr sz="2400" dirty="0"/>
              <a:t>cm  </a:t>
            </a:r>
            <a:r>
              <a:rPr sz="2400" spc="-5" dirty="0"/>
              <a:t>length, </a:t>
            </a:r>
            <a:r>
              <a:rPr sz="2400" spc="-15" dirty="0"/>
              <a:t>from </a:t>
            </a:r>
            <a:r>
              <a:rPr sz="2400" dirty="0"/>
              <a:t>periphery of each </a:t>
            </a:r>
            <a:r>
              <a:rPr sz="2400" spc="5" dirty="0"/>
              <a:t>ovary </a:t>
            </a:r>
            <a:r>
              <a:rPr sz="2400" dirty="0"/>
              <a:t>to  uterus</a:t>
            </a:r>
          </a:p>
          <a:p>
            <a:pPr marL="295910" marR="88900" indent="-283845" algn="just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5" dirty="0"/>
              <a:t>Part </a:t>
            </a:r>
            <a:r>
              <a:rPr sz="2400" dirty="0"/>
              <a:t>closer to </a:t>
            </a:r>
            <a:r>
              <a:rPr sz="2400" spc="5" dirty="0"/>
              <a:t>ovary </a:t>
            </a:r>
            <a:r>
              <a:rPr sz="2400" dirty="0"/>
              <a:t>funnel </a:t>
            </a:r>
            <a:r>
              <a:rPr sz="2400" spc="-5" dirty="0"/>
              <a:t>shaped  </a:t>
            </a:r>
            <a:r>
              <a:rPr sz="2400" b="1" spc="-5" dirty="0">
                <a:latin typeface="Gill Sans MT"/>
                <a:cs typeface="Gill Sans MT"/>
              </a:rPr>
              <a:t>infundibulum </a:t>
            </a:r>
            <a:r>
              <a:rPr sz="2400" b="1" dirty="0">
                <a:latin typeface="Gill Sans MT"/>
                <a:cs typeface="Gill Sans MT"/>
              </a:rPr>
              <a:t>– </a:t>
            </a:r>
            <a:r>
              <a:rPr sz="2400" dirty="0"/>
              <a:t>edge </a:t>
            </a:r>
            <a:r>
              <a:rPr sz="2400" spc="-5" dirty="0"/>
              <a:t>finger </a:t>
            </a:r>
            <a:r>
              <a:rPr sz="2400" spc="-15" dirty="0"/>
              <a:t>like  </a:t>
            </a:r>
            <a:r>
              <a:rPr sz="2400" spc="-5" dirty="0"/>
              <a:t>projections </a:t>
            </a:r>
            <a:r>
              <a:rPr sz="2400" b="1" dirty="0">
                <a:latin typeface="Gill Sans MT"/>
                <a:cs typeface="Gill Sans MT"/>
              </a:rPr>
              <a:t>Fimbriae </a:t>
            </a:r>
            <a:r>
              <a:rPr sz="2400" spc="-5" dirty="0"/>
              <a:t>(collects </a:t>
            </a:r>
            <a:r>
              <a:rPr sz="2400" dirty="0"/>
              <a:t>of</a:t>
            </a:r>
            <a:r>
              <a:rPr sz="2400" spc="-90" dirty="0"/>
              <a:t> </a:t>
            </a:r>
            <a:r>
              <a:rPr sz="2400" spc="-5" dirty="0"/>
              <a:t>ovu  </a:t>
            </a:r>
            <a:r>
              <a:rPr sz="2400" dirty="0"/>
              <a:t>after </a:t>
            </a:r>
            <a:r>
              <a:rPr sz="2400" spc="-5" dirty="0"/>
              <a:t>ovulation), wider </a:t>
            </a:r>
            <a:r>
              <a:rPr sz="2400" spc="5" dirty="0"/>
              <a:t>part </a:t>
            </a:r>
            <a:r>
              <a:rPr sz="2400" dirty="0"/>
              <a:t>oviduct-  </a:t>
            </a:r>
            <a:r>
              <a:rPr sz="2400" b="1" spc="-5" dirty="0">
                <a:latin typeface="Gill Sans MT"/>
                <a:cs typeface="Gill Sans MT"/>
              </a:rPr>
              <a:t>ampulla</a:t>
            </a:r>
            <a:r>
              <a:rPr sz="2400" spc="-5" dirty="0"/>
              <a:t>, </a:t>
            </a:r>
            <a:r>
              <a:rPr sz="2400" b="1" spc="-5" dirty="0">
                <a:latin typeface="Gill Sans MT"/>
                <a:cs typeface="Gill Sans MT"/>
              </a:rPr>
              <a:t>Isthmus </a:t>
            </a:r>
            <a:r>
              <a:rPr sz="2400" dirty="0"/>
              <a:t>has </a:t>
            </a:r>
            <a:r>
              <a:rPr sz="2400" spc="-15" dirty="0"/>
              <a:t>narrow </a:t>
            </a:r>
            <a:r>
              <a:rPr sz="2400" spc="-5" dirty="0"/>
              <a:t>lumen  </a:t>
            </a:r>
            <a:r>
              <a:rPr sz="2400" dirty="0"/>
              <a:t>and </a:t>
            </a:r>
            <a:r>
              <a:rPr sz="2400" spc="-5" dirty="0"/>
              <a:t>joins</a:t>
            </a:r>
            <a:r>
              <a:rPr sz="2400" spc="-35" dirty="0"/>
              <a:t> </a:t>
            </a:r>
            <a:r>
              <a:rPr sz="2400" dirty="0"/>
              <a:t>uterus</a:t>
            </a:r>
          </a:p>
        </p:txBody>
      </p:sp>
      <p:sp>
        <p:nvSpPr>
          <p:cNvPr id="19" name="object 19"/>
          <p:cNvSpPr/>
          <p:nvPr/>
        </p:nvSpPr>
        <p:spPr>
          <a:xfrm>
            <a:off x="6248400" y="1168907"/>
            <a:ext cx="2819399" cy="4622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71600" y="738378"/>
            <a:ext cx="7473924" cy="4767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30607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306070" algn="l"/>
                <a:tab pos="306705" algn="l"/>
              </a:tabLst>
            </a:pPr>
            <a:r>
              <a:rPr sz="2000" dirty="0">
                <a:latin typeface="Gill Sans MT"/>
                <a:cs typeface="Gill Sans MT"/>
              </a:rPr>
              <a:t>Single uterus </a:t>
            </a:r>
            <a:r>
              <a:rPr sz="2000" spc="-5" dirty="0">
                <a:latin typeface="Gill Sans MT"/>
                <a:cs typeface="Gill Sans MT"/>
              </a:rPr>
              <a:t>-present in </a:t>
            </a:r>
            <a:r>
              <a:rPr sz="2000" spc="-15" dirty="0">
                <a:latin typeface="Gill Sans MT"/>
                <a:cs typeface="Gill Sans MT"/>
              </a:rPr>
              <a:t>lower </a:t>
            </a:r>
            <a:r>
              <a:rPr sz="2000" dirty="0">
                <a:latin typeface="Gill Sans MT"/>
                <a:cs typeface="Gill Sans MT"/>
              </a:rPr>
              <a:t>abdomen </a:t>
            </a:r>
            <a:r>
              <a:rPr sz="2000" spc="-5" dirty="0">
                <a:latin typeface="Gill Sans MT"/>
                <a:cs typeface="Gill Sans MT"/>
              </a:rPr>
              <a:t>region </a:t>
            </a:r>
            <a:r>
              <a:rPr sz="2000" dirty="0">
                <a:latin typeface="Gill Sans MT"/>
                <a:cs typeface="Gill Sans MT"/>
              </a:rPr>
              <a:t>also called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womb.</a:t>
            </a:r>
            <a:endParaRPr sz="2000">
              <a:latin typeface="Gill Sans MT"/>
              <a:cs typeface="Gill Sans MT"/>
            </a:endParaRPr>
          </a:p>
          <a:p>
            <a:pPr marL="30607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06070" algn="l"/>
                <a:tab pos="306705" algn="l"/>
              </a:tabLst>
            </a:pPr>
            <a:r>
              <a:rPr sz="2000" spc="-5" dirty="0">
                <a:latin typeface="Gill Sans MT"/>
                <a:cs typeface="Gill Sans MT"/>
              </a:rPr>
              <a:t>hallow inverted </a:t>
            </a:r>
            <a:r>
              <a:rPr sz="2000" dirty="0">
                <a:latin typeface="Gill Sans MT"/>
                <a:cs typeface="Gill Sans MT"/>
              </a:rPr>
              <a:t>pear </a:t>
            </a:r>
            <a:r>
              <a:rPr sz="2000" spc="-5" dirty="0">
                <a:latin typeface="Gill Sans MT"/>
                <a:cs typeface="Gill Sans MT"/>
              </a:rPr>
              <a:t>shaped, </a:t>
            </a:r>
            <a:r>
              <a:rPr sz="2000" dirty="0">
                <a:latin typeface="Gill Sans MT"/>
                <a:cs typeface="Gill Sans MT"/>
              </a:rPr>
              <a:t>attached to pelvic </a:t>
            </a:r>
            <a:r>
              <a:rPr sz="2000" spc="-5" dirty="0">
                <a:latin typeface="Gill Sans MT"/>
                <a:cs typeface="Gill Sans MT"/>
              </a:rPr>
              <a:t>wall </a:t>
            </a:r>
            <a:r>
              <a:rPr sz="2000" spc="-10" dirty="0">
                <a:latin typeface="Gill Sans MT"/>
                <a:cs typeface="Gill Sans MT"/>
              </a:rPr>
              <a:t>by</a:t>
            </a:r>
            <a:r>
              <a:rPr sz="2000" spc="-3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ligaments</a:t>
            </a:r>
            <a:endParaRPr sz="2000">
              <a:latin typeface="Gill Sans MT"/>
              <a:cs typeface="Gill Sans MT"/>
            </a:endParaRPr>
          </a:p>
          <a:p>
            <a:pPr marL="30607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06070" algn="l"/>
                <a:tab pos="306705" algn="l"/>
              </a:tabLst>
            </a:pPr>
            <a:r>
              <a:rPr sz="2000" dirty="0">
                <a:latin typeface="Gill Sans MT"/>
                <a:cs typeface="Gill Sans MT"/>
              </a:rPr>
              <a:t>Inside the uterus fertilized </a:t>
            </a:r>
            <a:r>
              <a:rPr sz="2000" spc="-10" dirty="0">
                <a:latin typeface="Gill Sans MT"/>
                <a:cs typeface="Gill Sans MT"/>
              </a:rPr>
              <a:t>ovum </a:t>
            </a:r>
            <a:r>
              <a:rPr sz="2000" spc="-20" dirty="0">
                <a:latin typeface="Gill Sans MT"/>
                <a:cs typeface="Gill Sans MT"/>
              </a:rPr>
              <a:t>grows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10" dirty="0">
                <a:latin typeface="Gill Sans MT"/>
                <a:cs typeface="Gill Sans MT"/>
              </a:rPr>
              <a:t>develops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embryo.</a:t>
            </a:r>
            <a:endParaRPr sz="2000">
              <a:latin typeface="Gill Sans MT"/>
              <a:cs typeface="Gill Sans MT"/>
            </a:endParaRPr>
          </a:p>
          <a:p>
            <a:pPr marL="30607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06070" algn="l"/>
                <a:tab pos="306705" algn="l"/>
              </a:tabLst>
            </a:pPr>
            <a:r>
              <a:rPr sz="2000" spc="-5" dirty="0">
                <a:latin typeface="Gill Sans MT"/>
                <a:cs typeface="Gill Sans MT"/>
              </a:rPr>
              <a:t>Opens </a:t>
            </a:r>
            <a:r>
              <a:rPr sz="2000" dirty="0">
                <a:latin typeface="Gill Sans MT"/>
                <a:cs typeface="Gill Sans MT"/>
              </a:rPr>
              <a:t>into vagina </a:t>
            </a:r>
            <a:r>
              <a:rPr sz="2000" spc="-10" dirty="0">
                <a:latin typeface="Gill Sans MT"/>
                <a:cs typeface="Gill Sans MT"/>
              </a:rPr>
              <a:t>through </a:t>
            </a:r>
            <a:r>
              <a:rPr sz="2000" spc="-20" dirty="0">
                <a:latin typeface="Gill Sans MT"/>
                <a:cs typeface="Gill Sans MT"/>
              </a:rPr>
              <a:t>narrow </a:t>
            </a:r>
            <a:r>
              <a:rPr sz="2000" spc="10" dirty="0">
                <a:latin typeface="Gill Sans MT"/>
                <a:cs typeface="Gill Sans MT"/>
              </a:rPr>
              <a:t>cervix </a:t>
            </a:r>
            <a:r>
              <a:rPr sz="2000" spc="-10" dirty="0">
                <a:latin typeface="Gill Sans MT"/>
                <a:cs typeface="Gill Sans MT"/>
              </a:rPr>
              <a:t>(cavity- </a:t>
            </a:r>
            <a:r>
              <a:rPr sz="2000" b="1" spc="5" dirty="0">
                <a:latin typeface="Gill Sans MT"/>
                <a:cs typeface="Gill Sans MT"/>
              </a:rPr>
              <a:t>cervical</a:t>
            </a:r>
            <a:r>
              <a:rPr sz="2000" b="1" spc="-180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canal)</a:t>
            </a:r>
            <a:endParaRPr sz="2000">
              <a:latin typeface="Gill Sans MT"/>
              <a:cs typeface="Gill Sans MT"/>
            </a:endParaRPr>
          </a:p>
          <a:p>
            <a:pPr marL="30607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06070" algn="l"/>
                <a:tab pos="306705" algn="l"/>
              </a:tabLst>
            </a:pPr>
            <a:r>
              <a:rPr sz="2000" spc="5" dirty="0">
                <a:latin typeface="Gill Sans MT"/>
                <a:cs typeface="Gill Sans MT"/>
              </a:rPr>
              <a:t>Cervical </a:t>
            </a:r>
            <a:r>
              <a:rPr sz="2000" dirty="0">
                <a:latin typeface="Gill Sans MT"/>
                <a:cs typeface="Gill Sans MT"/>
              </a:rPr>
              <a:t>canal along with</a:t>
            </a:r>
            <a:r>
              <a:rPr sz="2000" spc="-44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Vagina- </a:t>
            </a:r>
            <a:r>
              <a:rPr sz="2000" b="1" spc="5" dirty="0">
                <a:latin typeface="Gill Sans MT"/>
                <a:cs typeface="Gill Sans MT"/>
              </a:rPr>
              <a:t>Birth </a:t>
            </a:r>
            <a:r>
              <a:rPr sz="2000" b="1" dirty="0">
                <a:latin typeface="Gill Sans MT"/>
                <a:cs typeface="Gill Sans MT"/>
              </a:rPr>
              <a:t>Canal</a:t>
            </a:r>
            <a:endParaRPr sz="2000">
              <a:latin typeface="Gill Sans MT"/>
              <a:cs typeface="Gill Sans MT"/>
            </a:endParaRPr>
          </a:p>
          <a:p>
            <a:pPr marL="30607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06070" algn="l"/>
                <a:tab pos="306705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wall </a:t>
            </a:r>
            <a:r>
              <a:rPr sz="2000" dirty="0">
                <a:latin typeface="Gill Sans MT"/>
                <a:cs typeface="Gill Sans MT"/>
              </a:rPr>
              <a:t>of the uterus has </a:t>
            </a:r>
            <a:r>
              <a:rPr sz="2000" spc="-10" dirty="0">
                <a:latin typeface="Gill Sans MT"/>
                <a:cs typeface="Gill Sans MT"/>
              </a:rPr>
              <a:t>three </a:t>
            </a:r>
            <a:r>
              <a:rPr sz="2000" spc="-25" dirty="0">
                <a:latin typeface="Gill Sans MT"/>
                <a:cs typeface="Gill Sans MT"/>
              </a:rPr>
              <a:t>layers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tissues</a:t>
            </a:r>
            <a:endParaRPr sz="2000">
              <a:latin typeface="Gill Sans MT"/>
              <a:cs typeface="Gill Sans MT"/>
            </a:endParaRPr>
          </a:p>
          <a:p>
            <a:pPr marL="480059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480059" algn="l"/>
                <a:tab pos="480695" algn="l"/>
              </a:tabLst>
            </a:pPr>
            <a:r>
              <a:rPr sz="2000" b="1" i="1" spc="-5" dirty="0">
                <a:latin typeface="Gill Sans MT"/>
                <a:cs typeface="Gill Sans MT"/>
              </a:rPr>
              <a:t>Perimetrium</a:t>
            </a:r>
            <a:r>
              <a:rPr sz="2000" spc="-5" dirty="0">
                <a:latin typeface="Gill Sans MT"/>
                <a:cs typeface="Gill Sans MT"/>
              </a:rPr>
              <a:t>: </a:t>
            </a:r>
            <a:r>
              <a:rPr sz="2000" dirty="0">
                <a:latin typeface="Gill Sans MT"/>
                <a:cs typeface="Gill Sans MT"/>
              </a:rPr>
              <a:t>external thin</a:t>
            </a:r>
            <a:r>
              <a:rPr sz="2000" spc="-2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membranous.</a:t>
            </a:r>
            <a:endParaRPr sz="2000">
              <a:latin typeface="Gill Sans MT"/>
              <a:cs typeface="Gill Sans MT"/>
            </a:endParaRPr>
          </a:p>
          <a:p>
            <a:pPr marL="480059" marR="5080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480059" algn="l"/>
                <a:tab pos="480695" algn="l"/>
              </a:tabLst>
            </a:pPr>
            <a:r>
              <a:rPr sz="2000" b="1" i="1" spc="-5" dirty="0">
                <a:latin typeface="Gill Sans MT"/>
                <a:cs typeface="Gill Sans MT"/>
              </a:rPr>
              <a:t>Myometrium</a:t>
            </a:r>
            <a:r>
              <a:rPr sz="2000" spc="-5" dirty="0">
                <a:latin typeface="Gill Sans MT"/>
                <a:cs typeface="Gill Sans MT"/>
              </a:rPr>
              <a:t>: middle </a:t>
            </a:r>
            <a:r>
              <a:rPr sz="2000" dirty="0">
                <a:latin typeface="Gill Sans MT"/>
                <a:cs typeface="Gill Sans MT"/>
              </a:rPr>
              <a:t>thick </a:t>
            </a:r>
            <a:r>
              <a:rPr sz="2000" spc="-25" dirty="0">
                <a:latin typeface="Gill Sans MT"/>
                <a:cs typeface="Gill Sans MT"/>
              </a:rPr>
              <a:t>layer </a:t>
            </a:r>
            <a:r>
              <a:rPr sz="2000" dirty="0">
                <a:latin typeface="Gill Sans MT"/>
                <a:cs typeface="Gill Sans MT"/>
              </a:rPr>
              <a:t>of smooth </a:t>
            </a:r>
            <a:r>
              <a:rPr sz="2000" spc="-5" dirty="0">
                <a:latin typeface="Gill Sans MT"/>
                <a:cs typeface="Gill Sans MT"/>
              </a:rPr>
              <a:t>muscles;</a:t>
            </a:r>
            <a:r>
              <a:rPr sz="2000" spc="-4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strong </a:t>
            </a:r>
            <a:r>
              <a:rPr sz="2000" spc="-5" dirty="0">
                <a:latin typeface="Gill Sans MT"/>
                <a:cs typeface="Gill Sans MT"/>
              </a:rPr>
              <a:t>contraction  </a:t>
            </a:r>
            <a:r>
              <a:rPr sz="2000" dirty="0">
                <a:latin typeface="Gill Sans MT"/>
                <a:cs typeface="Gill Sans MT"/>
              </a:rPr>
              <a:t>during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delivery</a:t>
            </a:r>
            <a:endParaRPr sz="2000">
              <a:latin typeface="Gill Sans MT"/>
              <a:cs typeface="Gill Sans MT"/>
            </a:endParaRPr>
          </a:p>
          <a:p>
            <a:pPr marL="480059" marR="6985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480059" algn="l"/>
                <a:tab pos="480695" algn="l"/>
              </a:tabLst>
            </a:pPr>
            <a:r>
              <a:rPr sz="2000" b="1" i="1" dirty="0">
                <a:latin typeface="Gill Sans MT"/>
                <a:cs typeface="Gill Sans MT"/>
              </a:rPr>
              <a:t>Endometrium:</a:t>
            </a:r>
            <a:r>
              <a:rPr sz="2000" b="1" i="1" spc="-20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inner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glandular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layer,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lines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uterine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cavity;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cyclical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changes  during menstrual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cycle.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609600"/>
            <a:ext cx="723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10" dirty="0" smtClean="0">
                <a:latin typeface="Arial Black"/>
                <a:cs typeface="Arial Black"/>
              </a:rPr>
              <a:t>Uterus </a:t>
            </a:r>
            <a:r>
              <a:rPr lang="en-US" sz="2400" spc="-10" dirty="0" smtClean="0">
                <a:latin typeface="Arial Black"/>
                <a:cs typeface="Arial Black"/>
              </a:rPr>
              <a:t>/Womb </a:t>
            </a:r>
            <a:r>
              <a:rPr lang="en-US" sz="2400" dirty="0" smtClean="0">
                <a:latin typeface="Arial Black"/>
                <a:cs typeface="Arial Black"/>
              </a:rPr>
              <a:t>&amp;</a:t>
            </a:r>
            <a:r>
              <a:rPr lang="en-US" sz="2400" spc="-25" dirty="0" smtClean="0">
                <a:latin typeface="Arial Black"/>
                <a:cs typeface="Arial Black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vagina</a:t>
            </a:r>
            <a:endParaRPr lang="en-U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5636" y="1246376"/>
            <a:ext cx="8443164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Mons</a:t>
            </a:r>
            <a:r>
              <a:rPr sz="2000" dirty="0">
                <a:latin typeface="Gill Sans MT"/>
                <a:cs typeface="Gill Sans MT"/>
              </a:rPr>
              <a:t> pubis,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labia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majora,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labia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minora,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hymen,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clitoris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b="1" dirty="0">
                <a:latin typeface="Gill Sans MT"/>
                <a:cs typeface="Gill Sans MT"/>
              </a:rPr>
              <a:t>Mons </a:t>
            </a:r>
            <a:r>
              <a:rPr sz="2000" b="1" spc="-5" dirty="0">
                <a:latin typeface="Gill Sans MT"/>
                <a:cs typeface="Gill Sans MT"/>
              </a:rPr>
              <a:t>pubis </a:t>
            </a:r>
            <a:r>
              <a:rPr sz="2000" dirty="0">
                <a:solidFill>
                  <a:srgbClr val="4F271C"/>
                </a:solidFill>
                <a:latin typeface="Gill Sans MT"/>
                <a:cs typeface="Gill Sans MT"/>
              </a:rPr>
              <a:t>a pad of fatty tissue </a:t>
            </a:r>
            <a:r>
              <a:rPr sz="2000" spc="-15" dirty="0">
                <a:solidFill>
                  <a:srgbClr val="4F271C"/>
                </a:solidFill>
                <a:latin typeface="Gill Sans MT"/>
                <a:cs typeface="Gill Sans MT"/>
              </a:rPr>
              <a:t>covered </a:t>
            </a:r>
            <a:r>
              <a:rPr sz="2000" spc="-5" dirty="0">
                <a:solidFill>
                  <a:srgbClr val="4F271C"/>
                </a:solidFill>
                <a:latin typeface="Gill Sans MT"/>
                <a:cs typeface="Gill Sans MT"/>
              </a:rPr>
              <a:t>with</a:t>
            </a:r>
            <a:r>
              <a:rPr sz="2000" spc="-145" dirty="0">
                <a:solidFill>
                  <a:srgbClr val="4F271C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4F271C"/>
                </a:solidFill>
                <a:latin typeface="Gill Sans MT"/>
                <a:cs typeface="Gill Sans MT"/>
              </a:rPr>
              <a:t>hair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b="1" spc="-5" dirty="0">
                <a:latin typeface="Gill Sans MT"/>
                <a:cs typeface="Gill Sans MT"/>
              </a:rPr>
              <a:t>labia </a:t>
            </a:r>
            <a:r>
              <a:rPr sz="2000" b="1" dirty="0">
                <a:latin typeface="Gill Sans MT"/>
                <a:cs typeface="Gill Sans MT"/>
              </a:rPr>
              <a:t>majora - </a:t>
            </a:r>
            <a:r>
              <a:rPr sz="2000" spc="-15" dirty="0">
                <a:latin typeface="Gill Sans MT"/>
                <a:cs typeface="Gill Sans MT"/>
              </a:rPr>
              <a:t>fleshy </a:t>
            </a:r>
            <a:r>
              <a:rPr sz="2000" spc="-5" dirty="0">
                <a:latin typeface="Gill Sans MT"/>
                <a:cs typeface="Gill Sans MT"/>
              </a:rPr>
              <a:t>folds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5" dirty="0">
                <a:latin typeface="Gill Sans MT"/>
                <a:cs typeface="Gill Sans MT"/>
              </a:rPr>
              <a:t>tissue, </a:t>
            </a:r>
            <a:r>
              <a:rPr sz="2000" spc="-10" dirty="0">
                <a:latin typeface="Gill Sans MT"/>
                <a:cs typeface="Gill Sans MT"/>
              </a:rPr>
              <a:t>surround </a:t>
            </a:r>
            <a:r>
              <a:rPr sz="2000" dirty="0">
                <a:latin typeface="Gill Sans MT"/>
                <a:cs typeface="Gill Sans MT"/>
              </a:rPr>
              <a:t>the vaginal</a:t>
            </a:r>
            <a:r>
              <a:rPr sz="2000" spc="-3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opening.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  <a:tab pos="2115820" algn="l"/>
              </a:tabLst>
            </a:pPr>
            <a:r>
              <a:rPr sz="2000" b="1" spc="-5" dirty="0">
                <a:latin typeface="Gill Sans MT"/>
                <a:cs typeface="Gill Sans MT"/>
              </a:rPr>
              <a:t>labia</a:t>
            </a:r>
            <a:r>
              <a:rPr sz="2000" b="1" spc="-1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minora</a:t>
            </a:r>
            <a:r>
              <a:rPr sz="2000" b="1" spc="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–	</a:t>
            </a:r>
            <a:r>
              <a:rPr sz="2000" spc="-5" dirty="0">
                <a:latin typeface="Gill Sans MT"/>
                <a:cs typeface="Gill Sans MT"/>
              </a:rPr>
              <a:t>paired folds </a:t>
            </a:r>
            <a:r>
              <a:rPr sz="2000" dirty="0">
                <a:latin typeface="Gill Sans MT"/>
                <a:cs typeface="Gill Sans MT"/>
              </a:rPr>
              <a:t>of tissue under </a:t>
            </a:r>
            <a:r>
              <a:rPr sz="2000" spc="-5" dirty="0">
                <a:latin typeface="Gill Sans MT"/>
                <a:cs typeface="Gill Sans MT"/>
              </a:rPr>
              <a:t>labia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majora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b="1" spc="-5" dirty="0">
                <a:latin typeface="Gill Sans MT"/>
                <a:cs typeface="Gill Sans MT"/>
              </a:rPr>
              <a:t>Clitoris- </a:t>
            </a:r>
            <a:r>
              <a:rPr sz="2000" spc="-10" dirty="0">
                <a:latin typeface="Gill Sans MT"/>
                <a:cs typeface="Gill Sans MT"/>
              </a:rPr>
              <a:t>tiny </a:t>
            </a:r>
            <a:r>
              <a:rPr sz="2000" dirty="0">
                <a:latin typeface="Gill Sans MT"/>
                <a:cs typeface="Gill Sans MT"/>
              </a:rPr>
              <a:t>finger structure,</a:t>
            </a:r>
            <a:r>
              <a:rPr sz="2000" spc="-4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lies at the upper junction of </a:t>
            </a:r>
            <a:r>
              <a:rPr sz="2000" spc="-10" dirty="0">
                <a:latin typeface="Gill Sans MT"/>
                <a:cs typeface="Gill Sans MT"/>
              </a:rPr>
              <a:t>two </a:t>
            </a:r>
            <a:r>
              <a:rPr sz="2000" dirty="0">
                <a:latin typeface="Gill Sans MT"/>
                <a:cs typeface="Gill Sans MT"/>
              </a:rPr>
              <a:t>labia majora</a:t>
            </a:r>
            <a:endParaRPr sz="2000">
              <a:latin typeface="Gill Sans MT"/>
              <a:cs typeface="Gill Sans MT"/>
            </a:endParaRPr>
          </a:p>
          <a:p>
            <a:pPr marL="295910" marR="280035" indent="-283845">
              <a:lnSpc>
                <a:spcPct val="15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b="1" dirty="0">
                <a:latin typeface="Gill Sans MT"/>
                <a:cs typeface="Gill Sans MT"/>
              </a:rPr>
              <a:t>Hymen</a:t>
            </a:r>
            <a:r>
              <a:rPr sz="2000" b="1" spc="-2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-</a:t>
            </a:r>
            <a:r>
              <a:rPr sz="2000" b="1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just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inside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opening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vagina,</a:t>
            </a:r>
            <a:r>
              <a:rPr sz="2000" spc="-229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often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torn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during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first  coitus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(intercourse)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T</a:t>
            </a:r>
            <a:r>
              <a:rPr sz="2000" smtClean="0">
                <a:latin typeface="Gill Sans MT"/>
                <a:cs typeface="Gill Sans MT"/>
              </a:rPr>
              <a:t>he </a:t>
            </a:r>
            <a:r>
              <a:rPr sz="2000" spc="-5" dirty="0">
                <a:latin typeface="Gill Sans MT"/>
                <a:cs typeface="Gill Sans MT"/>
              </a:rPr>
              <a:t>presence </a:t>
            </a:r>
            <a:r>
              <a:rPr sz="2000" dirty="0">
                <a:latin typeface="Gill Sans MT"/>
                <a:cs typeface="Gill Sans MT"/>
              </a:rPr>
              <a:t>or absence of </a:t>
            </a:r>
            <a:r>
              <a:rPr sz="2000" spc="-15" dirty="0">
                <a:latin typeface="Gill Sans MT"/>
                <a:cs typeface="Gill Sans MT"/>
              </a:rPr>
              <a:t>hymen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not a </a:t>
            </a:r>
            <a:r>
              <a:rPr sz="2000" spc="-5" dirty="0">
                <a:latin typeface="Gill Sans MT"/>
                <a:cs typeface="Gill Sans MT"/>
              </a:rPr>
              <a:t>reliable </a:t>
            </a:r>
            <a:r>
              <a:rPr sz="2000" dirty="0">
                <a:latin typeface="Gill Sans MT"/>
                <a:cs typeface="Gill Sans MT"/>
              </a:rPr>
              <a:t>indicator of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virginity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2374" y="381000"/>
            <a:ext cx="703102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lgerian"/>
                <a:cs typeface="Algerian"/>
              </a:rPr>
              <a:t>External</a:t>
            </a:r>
            <a:r>
              <a:rPr spc="-65" dirty="0">
                <a:latin typeface="Algerian"/>
                <a:cs typeface="Algerian"/>
              </a:rPr>
              <a:t> </a:t>
            </a:r>
            <a:r>
              <a:rPr spc="-5" dirty="0">
                <a:latin typeface="Algerian"/>
                <a:cs typeface="Algerian"/>
              </a:rPr>
              <a:t>Genitalia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2374" y="304800"/>
            <a:ext cx="543082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62213"/>
                </a:solidFill>
                <a:latin typeface="Algerian"/>
                <a:cs typeface="Algerian"/>
              </a:rPr>
              <a:t>Mammary</a:t>
            </a:r>
            <a:r>
              <a:rPr spc="-6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pc="-10" dirty="0">
                <a:solidFill>
                  <a:srgbClr val="562213"/>
                </a:solidFill>
                <a:latin typeface="Algerian"/>
                <a:cs typeface="Algerian"/>
              </a:rPr>
              <a:t>glands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36540" y="859282"/>
            <a:ext cx="3601085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Paired,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Glandular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tissue,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variable  amount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fats</a:t>
            </a:r>
            <a:endParaRPr sz="2000">
              <a:latin typeface="Gill Sans MT"/>
              <a:cs typeface="Gill Sans MT"/>
            </a:endParaRPr>
          </a:p>
          <a:p>
            <a:pPr marL="295910" marR="16002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Glandular tissue – divided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into  15-20 </a:t>
            </a:r>
            <a:r>
              <a:rPr sz="2000" b="1" spc="10" dirty="0">
                <a:latin typeface="Gill Sans MT"/>
                <a:cs typeface="Gill Sans MT"/>
              </a:rPr>
              <a:t>mammary </a:t>
            </a:r>
            <a:r>
              <a:rPr sz="2000" b="1" spc="-5" dirty="0">
                <a:latin typeface="Gill Sans MT"/>
                <a:cs typeface="Gill Sans MT"/>
              </a:rPr>
              <a:t>lobes  </a:t>
            </a:r>
            <a:r>
              <a:rPr sz="2000" dirty="0">
                <a:latin typeface="Gill Sans MT"/>
                <a:cs typeface="Gill Sans MT"/>
              </a:rPr>
              <a:t>containing cluster of cells –  </a:t>
            </a:r>
            <a:r>
              <a:rPr sz="2000" spc="-5" dirty="0">
                <a:latin typeface="Gill Sans MT"/>
                <a:cs typeface="Gill Sans MT"/>
              </a:rPr>
              <a:t>alveoli</a:t>
            </a:r>
            <a:endParaRPr sz="2000">
              <a:latin typeface="Gill Sans MT"/>
              <a:cs typeface="Gill Sans MT"/>
            </a:endParaRPr>
          </a:p>
          <a:p>
            <a:pPr marL="295910" marR="19304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Alveoli secrete </a:t>
            </a:r>
            <a:r>
              <a:rPr sz="2000" dirty="0">
                <a:latin typeface="Gill Sans MT"/>
                <a:cs typeface="Gill Sans MT"/>
              </a:rPr>
              <a:t>milk- </a:t>
            </a:r>
            <a:r>
              <a:rPr sz="2000" spc="-5" dirty="0">
                <a:latin typeface="Gill Sans MT"/>
                <a:cs typeface="Gill Sans MT"/>
              </a:rPr>
              <a:t>stored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  </a:t>
            </a:r>
            <a:r>
              <a:rPr sz="2000" dirty="0">
                <a:latin typeface="Gill Sans MT"/>
                <a:cs typeface="Gill Sans MT"/>
              </a:rPr>
              <a:t>lumen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(alveoli)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Alveoli </a:t>
            </a:r>
            <a:r>
              <a:rPr sz="2000" dirty="0">
                <a:latin typeface="Gill Sans MT"/>
                <a:cs typeface="Gill Sans MT"/>
              </a:rPr>
              <a:t>opens </a:t>
            </a:r>
            <a:r>
              <a:rPr sz="2000" spc="10" dirty="0">
                <a:latin typeface="Gill Sans MT"/>
                <a:cs typeface="Gill Sans MT"/>
              </a:rPr>
              <a:t>mammary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tubules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35" dirty="0">
                <a:latin typeface="Gill Sans MT"/>
                <a:cs typeface="Gill Sans MT"/>
              </a:rPr>
              <a:t>Tubules </a:t>
            </a:r>
            <a:r>
              <a:rPr sz="2000" dirty="0">
                <a:latin typeface="Gill Sans MT"/>
                <a:cs typeface="Gill Sans MT"/>
              </a:rPr>
              <a:t>of each lobe join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–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2000" b="1" spc="10" dirty="0">
                <a:latin typeface="Gill Sans MT"/>
                <a:cs typeface="Gill Sans MT"/>
              </a:rPr>
              <a:t>mammary</a:t>
            </a:r>
            <a:r>
              <a:rPr sz="2000" b="1" spc="-5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duct</a:t>
            </a:r>
            <a:endParaRPr sz="2000">
              <a:latin typeface="Gill Sans MT"/>
              <a:cs typeface="Gill Sans MT"/>
            </a:endParaRPr>
          </a:p>
          <a:p>
            <a:pPr marL="295910" marR="12382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0" dirty="0">
                <a:latin typeface="Gill Sans MT"/>
                <a:cs typeface="Gill Sans MT"/>
              </a:rPr>
              <a:t>Many </a:t>
            </a:r>
            <a:r>
              <a:rPr sz="2000" dirty="0">
                <a:latin typeface="Gill Sans MT"/>
                <a:cs typeface="Gill Sans MT"/>
              </a:rPr>
              <a:t>ducts join to </a:t>
            </a:r>
            <a:r>
              <a:rPr sz="2000" spc="-5" dirty="0">
                <a:latin typeface="Gill Sans MT"/>
                <a:cs typeface="Gill Sans MT"/>
              </a:rPr>
              <a:t>form  </a:t>
            </a:r>
            <a:r>
              <a:rPr sz="2000" spc="10" dirty="0">
                <a:latin typeface="Gill Sans MT"/>
                <a:cs typeface="Gill Sans MT"/>
              </a:rPr>
              <a:t>mammary </a:t>
            </a:r>
            <a:r>
              <a:rPr sz="2000" dirty="0">
                <a:latin typeface="Gill Sans MT"/>
                <a:cs typeface="Gill Sans MT"/>
              </a:rPr>
              <a:t>ampulla- which </a:t>
            </a:r>
            <a:r>
              <a:rPr sz="2000" spc="-5" dirty="0">
                <a:latin typeface="Gill Sans MT"/>
                <a:cs typeface="Gill Sans MT"/>
              </a:rPr>
              <a:t>is  </a:t>
            </a:r>
            <a:r>
              <a:rPr sz="2000" dirty="0">
                <a:latin typeface="Gill Sans MT"/>
                <a:cs typeface="Gill Sans MT"/>
              </a:rPr>
              <a:t>connected </a:t>
            </a:r>
            <a:r>
              <a:rPr sz="2000" b="1" spc="-10" dirty="0">
                <a:latin typeface="Gill Sans MT"/>
                <a:cs typeface="Gill Sans MT"/>
              </a:rPr>
              <a:t>lactiferous </a:t>
            </a:r>
            <a:r>
              <a:rPr sz="2000" b="1" dirty="0">
                <a:latin typeface="Gill Sans MT"/>
                <a:cs typeface="Gill Sans MT"/>
              </a:rPr>
              <a:t>duct,  </a:t>
            </a:r>
            <a:r>
              <a:rPr sz="2000" spc="-10" dirty="0">
                <a:latin typeface="Gill Sans MT"/>
                <a:cs typeface="Gill Sans MT"/>
              </a:rPr>
              <a:t>through </a:t>
            </a:r>
            <a:r>
              <a:rPr sz="2000" dirty="0">
                <a:latin typeface="Gill Sans MT"/>
                <a:cs typeface="Gill Sans MT"/>
              </a:rPr>
              <a:t>which milk </a:t>
            </a:r>
            <a:r>
              <a:rPr sz="2000" spc="-10" dirty="0">
                <a:latin typeface="Gill Sans MT"/>
                <a:cs typeface="Gill Sans MT"/>
              </a:rPr>
              <a:t>sucked</a:t>
            </a:r>
            <a:r>
              <a:rPr sz="2000" spc="-1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out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19200" y="1917192"/>
            <a:ext cx="3962400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304800"/>
            <a:ext cx="722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62213"/>
                </a:solidFill>
                <a:latin typeface="Algerian"/>
                <a:cs typeface="Algerian"/>
              </a:rPr>
              <a:t>GAMETOGENESIS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1376654"/>
            <a:ext cx="8139430" cy="2628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1120" indent="-342900">
              <a:lnSpc>
                <a:spcPct val="1501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 pitchFamily="34" charset="0"/>
                <a:cs typeface="Arial" pitchFamily="34" charset="0"/>
              </a:rPr>
              <a:t>The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process </a:t>
            </a:r>
            <a:r>
              <a:rPr sz="2000" dirty="0">
                <a:latin typeface="Arial" pitchFamily="34" charset="0"/>
                <a:cs typeface="Arial" pitchFamily="34" charset="0"/>
              </a:rPr>
              <a:t>of formation of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haploid </a:t>
            </a:r>
            <a:r>
              <a:rPr sz="2000" dirty="0">
                <a:latin typeface="Arial" pitchFamily="34" charset="0"/>
                <a:cs typeface="Arial" pitchFamily="34" charset="0"/>
              </a:rPr>
              <a:t>gametes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from </a:t>
            </a:r>
            <a:r>
              <a:rPr sz="2000" dirty="0">
                <a:latin typeface="Arial" pitchFamily="34" charset="0"/>
                <a:cs typeface="Arial" pitchFamily="34" charset="0"/>
              </a:rPr>
              <a:t>diploid germ cells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in</a:t>
            </a:r>
            <a:r>
              <a:rPr sz="2000" spc="-204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the 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gonad is called</a:t>
            </a:r>
            <a:r>
              <a:rPr sz="20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gametogenesis.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65" dirty="0">
                <a:latin typeface="Arial" pitchFamily="34" charset="0"/>
                <a:cs typeface="Arial" pitchFamily="34" charset="0"/>
              </a:rPr>
              <a:t>Takes </a:t>
            </a:r>
            <a:r>
              <a:rPr sz="2000" dirty="0">
                <a:latin typeface="Arial" pitchFamily="34" charset="0"/>
                <a:cs typeface="Arial" pitchFamily="34" charset="0"/>
              </a:rPr>
              <a:t>place- </a:t>
            </a:r>
            <a:r>
              <a:rPr sz="2000" spc="10" dirty="0">
                <a:latin typeface="Arial" pitchFamily="34" charset="0"/>
                <a:cs typeface="Arial" pitchFamily="34" charset="0"/>
              </a:rPr>
              <a:t>primary </a:t>
            </a:r>
            <a:r>
              <a:rPr sz="2000" dirty="0">
                <a:latin typeface="Arial" pitchFamily="34" charset="0"/>
                <a:cs typeface="Arial" pitchFamily="34" charset="0"/>
              </a:rPr>
              <a:t>sex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organ (testis </a:t>
            </a:r>
            <a:r>
              <a:rPr sz="2000" dirty="0">
                <a:latin typeface="Arial" pitchFamily="34" charset="0"/>
                <a:cs typeface="Arial" pitchFamily="34" charset="0"/>
              </a:rPr>
              <a:t>&amp; ovary) &amp;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produce </a:t>
            </a:r>
            <a:r>
              <a:rPr sz="2000" b="1" dirty="0">
                <a:latin typeface="Arial" pitchFamily="34" charset="0"/>
                <a:cs typeface="Arial" pitchFamily="34" charset="0"/>
              </a:rPr>
              <a:t>sperm </a:t>
            </a:r>
            <a:r>
              <a:rPr sz="2000" dirty="0">
                <a:latin typeface="Arial" pitchFamily="34" charset="0"/>
                <a:cs typeface="Arial" pitchFamily="34" charset="0"/>
              </a:rPr>
              <a:t>&amp;</a:t>
            </a:r>
            <a:r>
              <a:rPr sz="2000" spc="-10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>
                <a:latin typeface="Arial" pitchFamily="34" charset="0"/>
                <a:cs typeface="Arial" pitchFamily="34" charset="0"/>
              </a:rPr>
              <a:t>ovum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 pitchFamily="34" charset="0"/>
                <a:cs typeface="Arial" pitchFamily="34" charset="0"/>
              </a:rPr>
              <a:t>Male </a:t>
            </a:r>
            <a:r>
              <a:rPr sz="2000" dirty="0">
                <a:latin typeface="Arial" pitchFamily="34" charset="0"/>
                <a:cs typeface="Arial" pitchFamily="34" charset="0"/>
              </a:rPr>
              <a:t>– Spermatogenesis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(Spermatogonia) </a:t>
            </a:r>
            <a:r>
              <a:rPr sz="2000" dirty="0">
                <a:latin typeface="Arial" pitchFamily="34" charset="0"/>
                <a:cs typeface="Arial" pitchFamily="34" charset="0"/>
              </a:rPr>
              <a:t>&amp; begins at</a:t>
            </a:r>
            <a:r>
              <a:rPr sz="2000" spc="-13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puberty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3891A7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 pitchFamily="34" charset="0"/>
                <a:cs typeface="Arial" pitchFamily="34" charset="0"/>
              </a:rPr>
              <a:t>Female- </a:t>
            </a:r>
            <a:r>
              <a:rPr sz="2000" dirty="0">
                <a:latin typeface="Arial" pitchFamily="34" charset="0"/>
                <a:cs typeface="Arial" pitchFamily="34" charset="0"/>
              </a:rPr>
              <a:t>Oogenesis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(Oogonia) </a:t>
            </a:r>
            <a:r>
              <a:rPr sz="2000" dirty="0">
                <a:latin typeface="Arial" pitchFamily="34" charset="0"/>
                <a:cs typeface="Arial" pitchFamily="34" charset="0"/>
              </a:rPr>
              <a:t>&amp;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starts </a:t>
            </a:r>
            <a:r>
              <a:rPr sz="2000" dirty="0">
                <a:latin typeface="Arial" pitchFamily="34" charset="0"/>
                <a:cs typeface="Arial" pitchFamily="34" charset="0"/>
              </a:rPr>
              <a:t>at embryonic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stage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49012"/>
            <a:ext cx="8760461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900">
                <a:solidFill>
                  <a:srgbClr val="562213"/>
                </a:solidFill>
                <a:latin typeface="Gill Sans MT"/>
                <a:cs typeface="Gill Sans MT"/>
              </a:rPr>
              <a:t>Male </a:t>
            </a:r>
            <a:r>
              <a:rPr lang="en-US" sz="3900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3900" spc="-25" smtClean="0">
                <a:solidFill>
                  <a:srgbClr val="562213"/>
                </a:solidFill>
                <a:latin typeface="Gill Sans MT"/>
                <a:cs typeface="Gill Sans MT"/>
              </a:rPr>
              <a:t>productive</a:t>
            </a:r>
            <a:r>
              <a:rPr sz="3900" spc="-45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spc="-5" dirty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836675"/>
            <a:ext cx="7239000" cy="552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457200"/>
            <a:ext cx="7465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62213"/>
                </a:solidFill>
                <a:latin typeface="Algerian"/>
                <a:cs typeface="Algerian"/>
              </a:rPr>
              <a:t>Spermatogenesis: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2738" y="960475"/>
            <a:ext cx="7454265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1122680" indent="-283845">
              <a:lnSpc>
                <a:spcPct val="15000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 pitchFamily="34" charset="0"/>
                <a:cs typeface="Arial" pitchFamily="34" charset="0"/>
              </a:rPr>
              <a:t>The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process </a:t>
            </a:r>
            <a:r>
              <a:rPr sz="2000" dirty="0">
                <a:latin typeface="Arial" pitchFamily="34" charset="0"/>
                <a:cs typeface="Arial" pitchFamily="34" charset="0"/>
              </a:rPr>
              <a:t>of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formation </a:t>
            </a:r>
            <a:r>
              <a:rPr sz="2000" dirty="0">
                <a:latin typeface="Arial" pitchFamily="34" charset="0"/>
                <a:cs typeface="Arial" pitchFamily="34" charset="0"/>
              </a:rPr>
              <a:t>of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haploid </a:t>
            </a:r>
            <a:r>
              <a:rPr sz="2000" dirty="0">
                <a:latin typeface="Arial" pitchFamily="34" charset="0"/>
                <a:cs typeface="Arial" pitchFamily="34" charset="0"/>
              </a:rPr>
              <a:t>male gamete sperm</a:t>
            </a:r>
            <a:r>
              <a:rPr sz="2000" spc="-14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in  seminiferous </a:t>
            </a:r>
            <a:r>
              <a:rPr sz="2000" dirty="0">
                <a:latin typeface="Arial" pitchFamily="34" charset="0"/>
                <a:cs typeface="Arial" pitchFamily="34" charset="0"/>
              </a:rPr>
              <a:t>tubules of testis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is called</a:t>
            </a:r>
            <a:r>
              <a:rPr sz="2000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spermatogenesis.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295910" marR="12573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 pitchFamily="34" charset="0"/>
                <a:cs typeface="Arial" pitchFamily="34" charset="0"/>
              </a:rPr>
              <a:t>The inner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wall </a:t>
            </a:r>
            <a:r>
              <a:rPr sz="2000" dirty="0">
                <a:latin typeface="Arial" pitchFamily="34" charset="0"/>
                <a:cs typeface="Arial" pitchFamily="34" charset="0"/>
              </a:rPr>
              <a:t>of the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seminiferous </a:t>
            </a:r>
            <a:r>
              <a:rPr sz="2000" dirty="0">
                <a:latin typeface="Arial" pitchFamily="34" charset="0"/>
                <a:cs typeface="Arial" pitchFamily="34" charset="0"/>
              </a:rPr>
              <a:t>tubule contains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two </a:t>
            </a:r>
            <a:r>
              <a:rPr sz="2000" dirty="0">
                <a:latin typeface="Arial" pitchFamily="34" charset="0"/>
                <a:cs typeface="Arial" pitchFamily="34" charset="0"/>
              </a:rPr>
              <a:t>types of</a:t>
            </a:r>
            <a:r>
              <a:rPr sz="2000" spc="-225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cells  as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germ </a:t>
            </a:r>
            <a:r>
              <a:rPr sz="2000" dirty="0">
                <a:latin typeface="Arial" pitchFamily="34" charset="0"/>
                <a:cs typeface="Arial" pitchFamily="34" charset="0"/>
              </a:rPr>
              <a:t>cells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(spermatogonia </a:t>
            </a:r>
            <a:r>
              <a:rPr sz="2000" dirty="0">
                <a:latin typeface="Arial" pitchFamily="34" charset="0"/>
                <a:cs typeface="Arial" pitchFamily="34" charset="0"/>
              </a:rPr>
              <a:t>cells) and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sertoli</a:t>
            </a:r>
            <a:r>
              <a:rPr sz="2000" spc="-12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cells.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 pitchFamily="34" charset="0"/>
                <a:cs typeface="Arial" pitchFamily="34" charset="0"/>
              </a:rPr>
              <a:t>germ cells divides and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develops </a:t>
            </a:r>
            <a:r>
              <a:rPr sz="2000" dirty="0">
                <a:latin typeface="Arial" pitchFamily="34" charset="0"/>
                <a:cs typeface="Arial" pitchFamily="34" charset="0"/>
              </a:rPr>
              <a:t>into sperms, </a:t>
            </a:r>
            <a:r>
              <a:rPr sz="2000" spc="5" dirty="0">
                <a:latin typeface="Arial" pitchFamily="34" charset="0"/>
                <a:cs typeface="Arial" pitchFamily="34" charset="0"/>
              </a:rPr>
              <a:t>sertoli </a:t>
            </a:r>
            <a:r>
              <a:rPr sz="2000" dirty="0">
                <a:latin typeface="Arial" pitchFamily="34" charset="0"/>
                <a:cs typeface="Arial" pitchFamily="34" charset="0"/>
              </a:rPr>
              <a:t>cell nourishes</a:t>
            </a:r>
            <a:r>
              <a:rPr sz="2000" spc="-375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the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29591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Arial" pitchFamily="34" charset="0"/>
                <a:cs typeface="Arial" pitchFamily="34" charset="0"/>
              </a:rPr>
              <a:t>developing</a:t>
            </a:r>
            <a:r>
              <a:rPr sz="2000" spc="-35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sperms.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295910" indent="-283845">
              <a:lnSpc>
                <a:spcPct val="100000"/>
              </a:lnSpc>
              <a:spcBef>
                <a:spcPts val="18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 pitchFamily="34" charset="0"/>
                <a:cs typeface="Arial" pitchFamily="34" charset="0"/>
              </a:rPr>
              <a:t>The spermatogenesis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takes </a:t>
            </a:r>
            <a:r>
              <a:rPr sz="2000" dirty="0">
                <a:latin typeface="Arial" pitchFamily="34" charset="0"/>
                <a:cs typeface="Arial" pitchFamily="34" charset="0"/>
              </a:rPr>
              <a:t>place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in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two </a:t>
            </a:r>
            <a:r>
              <a:rPr sz="2000" dirty="0">
                <a:latin typeface="Arial" pitchFamily="34" charset="0"/>
                <a:cs typeface="Arial" pitchFamily="34" charset="0"/>
              </a:rPr>
              <a:t>stages</a:t>
            </a:r>
            <a:r>
              <a:rPr sz="2000" spc="-11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as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29591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Arial" pitchFamily="34" charset="0"/>
                <a:cs typeface="Arial" pitchFamily="34" charset="0"/>
              </a:rPr>
              <a:t>Spermatidogenesis </a:t>
            </a:r>
            <a:r>
              <a:rPr sz="2000" dirty="0">
                <a:latin typeface="Arial" pitchFamily="34" charset="0"/>
                <a:cs typeface="Arial" pitchFamily="34" charset="0"/>
              </a:rPr>
              <a:t>and</a:t>
            </a:r>
            <a:r>
              <a:rPr sz="2000" spc="-8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Spermiogenesis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0230" y="315823"/>
            <a:ext cx="4611370" cy="566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330" algn="just">
              <a:lnSpc>
                <a:spcPct val="150100"/>
              </a:lnSpc>
              <a:spcBef>
                <a:spcPts val="95"/>
              </a:spcBef>
            </a:pPr>
            <a:r>
              <a:rPr sz="2000" dirty="0">
                <a:latin typeface="Arial Black"/>
                <a:cs typeface="Arial Black"/>
              </a:rPr>
              <a:t>Spermatidogenesis</a:t>
            </a:r>
            <a:r>
              <a:rPr sz="2000" dirty="0">
                <a:latin typeface="Gill Sans MT"/>
                <a:cs typeface="Gill Sans MT"/>
              </a:rPr>
              <a:t>: It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process 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5" dirty="0">
                <a:latin typeface="Gill Sans MT"/>
                <a:cs typeface="Gill Sans MT"/>
              </a:rPr>
              <a:t>formation </a:t>
            </a:r>
            <a:r>
              <a:rPr sz="2000" dirty="0">
                <a:latin typeface="Gill Sans MT"/>
                <a:cs typeface="Gill Sans MT"/>
              </a:rPr>
              <a:t>of spermatids. It </a:t>
            </a:r>
            <a:r>
              <a:rPr sz="2000" spc="-15" dirty="0">
                <a:latin typeface="Gill Sans MT"/>
                <a:cs typeface="Gill Sans MT"/>
              </a:rPr>
              <a:t>involves </a:t>
            </a:r>
            <a:r>
              <a:rPr sz="2000" dirty="0">
                <a:latin typeface="Gill Sans MT"/>
                <a:cs typeface="Gill Sans MT"/>
              </a:rPr>
              <a:t>3</a:t>
            </a:r>
            <a:r>
              <a:rPr sz="2000" spc="-3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sub  stages</a:t>
            </a:r>
            <a:endParaRPr sz="2000">
              <a:latin typeface="Gill Sans MT"/>
              <a:cs typeface="Gill Sans MT"/>
            </a:endParaRPr>
          </a:p>
          <a:p>
            <a:pPr marL="469900" marR="5080" indent="-45720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Gill Sans MT"/>
                <a:cs typeface="Gill Sans MT"/>
              </a:rPr>
              <a:t>Multiplication phase: </a:t>
            </a:r>
            <a:r>
              <a:rPr sz="2000" dirty="0">
                <a:latin typeface="Gill Sans MT"/>
                <a:cs typeface="Gill Sans MT"/>
              </a:rPr>
              <a:t>The  </a:t>
            </a:r>
            <a:r>
              <a:rPr sz="2000" spc="-5" dirty="0">
                <a:latin typeface="Gill Sans MT"/>
                <a:cs typeface="Gill Sans MT"/>
              </a:rPr>
              <a:t>spermatogonia (Spermatogonium)  undergoes repeated </a:t>
            </a:r>
            <a:r>
              <a:rPr sz="2000" dirty="0">
                <a:latin typeface="Gill Sans MT"/>
                <a:cs typeface="Gill Sans MT"/>
              </a:rPr>
              <a:t>mitotic division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  </a:t>
            </a:r>
            <a:r>
              <a:rPr sz="2000" spc="-5" dirty="0">
                <a:latin typeface="Gill Sans MT"/>
                <a:cs typeface="Gill Sans MT"/>
              </a:rPr>
              <a:t>forms large number </a:t>
            </a:r>
            <a:r>
              <a:rPr sz="2000" dirty="0">
                <a:latin typeface="Gill Sans MT"/>
                <a:cs typeface="Gill Sans MT"/>
              </a:rPr>
              <a:t>of diploid  </a:t>
            </a:r>
            <a:r>
              <a:rPr sz="2000" spc="-5" dirty="0">
                <a:latin typeface="Gill Sans MT"/>
                <a:cs typeface="Gill Sans MT"/>
              </a:rPr>
              <a:t>spermatogonia </a:t>
            </a:r>
            <a:r>
              <a:rPr sz="2000" dirty="0">
                <a:latin typeface="Gill Sans MT"/>
                <a:cs typeface="Gill Sans MT"/>
              </a:rPr>
              <a:t>cells (46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chromosomes).</a:t>
            </a:r>
            <a:endParaRPr sz="2000">
              <a:latin typeface="Gill Sans MT"/>
              <a:cs typeface="Gill Sans MT"/>
            </a:endParaRPr>
          </a:p>
          <a:p>
            <a:pPr marL="469900" marR="322580" indent="-45720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Gill Sans MT"/>
                <a:cs typeface="Gill Sans MT"/>
              </a:rPr>
              <a:t>Growth </a:t>
            </a:r>
            <a:r>
              <a:rPr sz="2000" b="1" dirty="0">
                <a:latin typeface="Gill Sans MT"/>
                <a:cs typeface="Gill Sans MT"/>
              </a:rPr>
              <a:t>phase: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27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spermatogonial  </a:t>
            </a:r>
            <a:r>
              <a:rPr sz="2000" dirty="0">
                <a:latin typeface="Gill Sans MT"/>
                <a:cs typeface="Gill Sans MT"/>
              </a:rPr>
              <a:t>cells </a:t>
            </a:r>
            <a:r>
              <a:rPr sz="2000" spc="-20" dirty="0">
                <a:latin typeface="Gill Sans MT"/>
                <a:cs typeface="Gill Sans MT"/>
              </a:rPr>
              <a:t>grow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size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spc="-5" dirty="0">
                <a:latin typeface="Gill Sans MT"/>
                <a:cs typeface="Gill Sans MT"/>
              </a:rPr>
              <a:t>increasing  </a:t>
            </a:r>
            <a:r>
              <a:rPr sz="2000" dirty="0">
                <a:latin typeface="Gill Sans MT"/>
                <a:cs typeface="Gill Sans MT"/>
              </a:rPr>
              <a:t>cytoplasm and </a:t>
            </a:r>
            <a:r>
              <a:rPr sz="2000" spc="-5" dirty="0">
                <a:latin typeface="Gill Sans MT"/>
                <a:cs typeface="Gill Sans MT"/>
              </a:rPr>
              <a:t>matures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5" dirty="0">
                <a:latin typeface="Gill Sans MT"/>
                <a:cs typeface="Gill Sans MT"/>
              </a:rPr>
              <a:t>form  </a:t>
            </a:r>
            <a:r>
              <a:rPr sz="2000" b="1" spc="10" dirty="0">
                <a:latin typeface="Gill Sans MT"/>
                <a:cs typeface="Gill Sans MT"/>
              </a:rPr>
              <a:t>primary</a:t>
            </a:r>
            <a:r>
              <a:rPr sz="2000" b="1" spc="-2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spermatocytes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19115" y="345947"/>
            <a:ext cx="4024884" cy="6175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2738" y="564234"/>
            <a:ext cx="7620634" cy="390555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455"/>
              </a:spcBef>
            </a:pPr>
            <a:r>
              <a:rPr sz="2400" dirty="0">
                <a:latin typeface="Gill Sans MT"/>
                <a:cs typeface="Gill Sans MT"/>
              </a:rPr>
              <a:t>3.</a:t>
            </a:r>
            <a:r>
              <a:rPr sz="2400" spc="-250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Maturation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phase:</a:t>
            </a:r>
            <a:r>
              <a:rPr sz="2000" b="1" spc="-2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 diploid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primary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spermatocyte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undergoes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first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 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meiosis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resulting in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formation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15" dirty="0">
                <a:latin typeface="Gill Sans MT"/>
                <a:cs typeface="Gill Sans MT"/>
              </a:rPr>
              <a:t>two </a:t>
            </a:r>
            <a:r>
              <a:rPr sz="2000" dirty="0">
                <a:latin typeface="Gill Sans MT"/>
                <a:cs typeface="Gill Sans MT"/>
              </a:rPr>
              <a:t>equal </a:t>
            </a:r>
            <a:r>
              <a:rPr sz="2000" spc="-5" dirty="0">
                <a:latin typeface="Gill Sans MT"/>
                <a:cs typeface="Gill Sans MT"/>
              </a:rPr>
              <a:t>haploid </a:t>
            </a:r>
            <a:r>
              <a:rPr sz="2000" dirty="0">
                <a:latin typeface="Gill Sans MT"/>
                <a:cs typeface="Gill Sans MT"/>
              </a:rPr>
              <a:t>cells</a:t>
            </a:r>
            <a:r>
              <a:rPr sz="2000" spc="-1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called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000" b="1" spc="5" dirty="0">
                <a:latin typeface="Gill Sans MT"/>
                <a:cs typeface="Gill Sans MT"/>
              </a:rPr>
              <a:t>secondary </a:t>
            </a:r>
            <a:r>
              <a:rPr sz="2000" b="1" dirty="0">
                <a:latin typeface="Gill Sans MT"/>
                <a:cs typeface="Gill Sans MT"/>
              </a:rPr>
              <a:t>spermatocyte </a:t>
            </a:r>
            <a:r>
              <a:rPr sz="2000" spc="-5" dirty="0">
                <a:latin typeface="Gill Sans MT"/>
                <a:cs typeface="Gill Sans MT"/>
              </a:rPr>
              <a:t>(23 chromosomes)</a:t>
            </a:r>
            <a:r>
              <a:rPr sz="2000" b="1" spc="-5" dirty="0">
                <a:latin typeface="Gill Sans MT"/>
                <a:cs typeface="Gill Sans MT"/>
              </a:rPr>
              <a:t>. </a:t>
            </a:r>
            <a:r>
              <a:rPr sz="2000" dirty="0">
                <a:latin typeface="Gill Sans MT"/>
                <a:cs typeface="Gill Sans MT"/>
              </a:rPr>
              <a:t>This </a:t>
            </a:r>
            <a:r>
              <a:rPr sz="2000" spc="-5" dirty="0">
                <a:latin typeface="Gill Sans MT"/>
                <a:cs typeface="Gill Sans MT"/>
              </a:rPr>
              <a:t>later</a:t>
            </a:r>
            <a:r>
              <a:rPr sz="2000" spc="-3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undergoes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Gill Sans MT"/>
                <a:cs typeface="Gill Sans MT"/>
              </a:rPr>
              <a:t>second meiotic division to </a:t>
            </a:r>
            <a:r>
              <a:rPr sz="2000" spc="-5" dirty="0">
                <a:latin typeface="Gill Sans MT"/>
                <a:cs typeface="Gill Sans MT"/>
              </a:rPr>
              <a:t>produce four </a:t>
            </a:r>
            <a:r>
              <a:rPr sz="2000" dirty="0">
                <a:latin typeface="Gill Sans MT"/>
                <a:cs typeface="Gill Sans MT"/>
              </a:rPr>
              <a:t>equal </a:t>
            </a:r>
            <a:r>
              <a:rPr sz="2000" spc="-5" dirty="0">
                <a:latin typeface="Gill Sans MT"/>
                <a:cs typeface="Gill Sans MT"/>
              </a:rPr>
              <a:t>haploid</a:t>
            </a:r>
            <a:r>
              <a:rPr sz="2000" spc="-19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spermatids</a:t>
            </a:r>
            <a:r>
              <a:rPr sz="2000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  <a:p>
            <a:pPr marL="12700" marR="292100">
              <a:lnSpc>
                <a:spcPct val="150000"/>
              </a:lnSpc>
              <a:spcBef>
                <a:spcPts val="600"/>
              </a:spcBef>
            </a:pPr>
            <a:r>
              <a:rPr sz="2000" spc="5" dirty="0">
                <a:latin typeface="Arial Black"/>
                <a:cs typeface="Arial Black"/>
              </a:rPr>
              <a:t>Spermiogenesis</a:t>
            </a:r>
            <a:r>
              <a:rPr sz="2000" b="1" spc="5">
                <a:latin typeface="Gill Sans MT"/>
                <a:cs typeface="Gill Sans MT"/>
              </a:rPr>
              <a:t>: </a:t>
            </a:r>
            <a:r>
              <a:rPr lang="en-US" sz="2000" b="1" spc="-5" dirty="0" smtClean="0">
                <a:latin typeface="Gill Sans MT"/>
                <a:cs typeface="Gill Sans MT"/>
              </a:rPr>
              <a:t>I</a:t>
            </a:r>
            <a:r>
              <a:rPr sz="2000" spc="-5" smtClean="0">
                <a:latin typeface="Gill Sans MT"/>
                <a:cs typeface="Gill Sans MT"/>
              </a:rPr>
              <a:t>nactive </a:t>
            </a:r>
            <a:r>
              <a:rPr sz="2000" dirty="0">
                <a:latin typeface="Gill Sans MT"/>
                <a:cs typeface="Gill Sans MT"/>
              </a:rPr>
              <a:t>non-motile spermatids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spc="-5" dirty="0">
                <a:latin typeface="Gill Sans MT"/>
                <a:cs typeface="Gill Sans MT"/>
              </a:rPr>
              <a:t>transformed  </a:t>
            </a:r>
            <a:r>
              <a:rPr sz="2000" dirty="0">
                <a:latin typeface="Gill Sans MT"/>
                <a:cs typeface="Gill Sans MT"/>
              </a:rPr>
              <a:t>into </a:t>
            </a:r>
            <a:r>
              <a:rPr sz="2000" spc="-5" dirty="0">
                <a:latin typeface="Gill Sans MT"/>
                <a:cs typeface="Gill Sans MT"/>
              </a:rPr>
              <a:t>active </a:t>
            </a:r>
            <a:r>
              <a:rPr sz="2000" dirty="0">
                <a:latin typeface="Gill Sans MT"/>
                <a:cs typeface="Gill Sans MT"/>
              </a:rPr>
              <a:t>motile spermatozoa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(sperms)</a:t>
            </a:r>
            <a:endParaRPr sz="2000">
              <a:latin typeface="Gill Sans MT"/>
              <a:cs typeface="Gill Sans MT"/>
            </a:endParaRPr>
          </a:p>
          <a:p>
            <a:pPr marL="295910" marR="102235" indent="-283845">
              <a:lnSpc>
                <a:spcPct val="15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After spermiogenesis sperm </a:t>
            </a:r>
            <a:r>
              <a:rPr sz="2000" spc="-5" dirty="0">
                <a:latin typeface="Gill Sans MT"/>
                <a:cs typeface="Gill Sans MT"/>
              </a:rPr>
              <a:t>head- embedded in </a:t>
            </a:r>
            <a:r>
              <a:rPr sz="2000" spc="5" dirty="0">
                <a:latin typeface="Gill Sans MT"/>
                <a:cs typeface="Gill Sans MT"/>
              </a:rPr>
              <a:t>Sertoli </a:t>
            </a:r>
            <a:r>
              <a:rPr sz="2000" dirty="0">
                <a:latin typeface="Gill Sans MT"/>
                <a:cs typeface="Gill Sans MT"/>
              </a:rPr>
              <a:t>cells &amp;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release  </a:t>
            </a:r>
            <a:r>
              <a:rPr sz="2000" spc="-15" dirty="0">
                <a:latin typeface="Gill Sans MT"/>
                <a:cs typeface="Gill Sans MT"/>
              </a:rPr>
              <a:t>from </a:t>
            </a:r>
            <a:r>
              <a:rPr sz="2000" spc="-5" dirty="0">
                <a:latin typeface="Gill Sans MT"/>
                <a:cs typeface="Gill Sans MT"/>
              </a:rPr>
              <a:t>seminiferous </a:t>
            </a:r>
            <a:r>
              <a:rPr sz="2000" dirty="0">
                <a:latin typeface="Gill Sans MT"/>
                <a:cs typeface="Gill Sans MT"/>
              </a:rPr>
              <a:t>tubules-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Spermiation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CERT Class XII Biology Chapter 3 : Human Reproduction - AglaSe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763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2375" y="152400"/>
            <a:ext cx="7412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Spermatogenesis and</a:t>
            </a: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hormones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82089" y="944117"/>
            <a:ext cx="6620509" cy="922019"/>
          </a:xfrm>
          <a:custGeom>
            <a:avLst/>
            <a:gdLst/>
            <a:ahLst/>
            <a:cxnLst/>
            <a:rect l="l" t="t" r="r" b="b"/>
            <a:pathLst>
              <a:path w="6620509" h="922019">
                <a:moveTo>
                  <a:pt x="6528054" y="0"/>
                </a:moveTo>
                <a:lnTo>
                  <a:pt x="92201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2"/>
                </a:lnTo>
                <a:lnTo>
                  <a:pt x="0" y="829818"/>
                </a:lnTo>
                <a:lnTo>
                  <a:pt x="7244" y="865709"/>
                </a:lnTo>
                <a:lnTo>
                  <a:pt x="27003" y="895016"/>
                </a:lnTo>
                <a:lnTo>
                  <a:pt x="56310" y="914775"/>
                </a:lnTo>
                <a:lnTo>
                  <a:pt x="92201" y="922020"/>
                </a:lnTo>
                <a:lnTo>
                  <a:pt x="6528054" y="922020"/>
                </a:lnTo>
                <a:lnTo>
                  <a:pt x="6563945" y="914775"/>
                </a:lnTo>
                <a:lnTo>
                  <a:pt x="6593252" y="895016"/>
                </a:lnTo>
                <a:lnTo>
                  <a:pt x="6613011" y="865709"/>
                </a:lnTo>
                <a:lnTo>
                  <a:pt x="6620256" y="829818"/>
                </a:lnTo>
                <a:lnTo>
                  <a:pt x="6620256" y="92202"/>
                </a:lnTo>
                <a:lnTo>
                  <a:pt x="6613011" y="56310"/>
                </a:lnTo>
                <a:lnTo>
                  <a:pt x="6593252" y="27003"/>
                </a:lnTo>
                <a:lnTo>
                  <a:pt x="6563945" y="7244"/>
                </a:lnTo>
                <a:lnTo>
                  <a:pt x="6528054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2089" y="944117"/>
            <a:ext cx="6620509" cy="922019"/>
          </a:xfrm>
          <a:custGeom>
            <a:avLst/>
            <a:gdLst/>
            <a:ahLst/>
            <a:cxnLst/>
            <a:rect l="l" t="t" r="r" b="b"/>
            <a:pathLst>
              <a:path w="6620509" h="922019">
                <a:moveTo>
                  <a:pt x="0" y="92202"/>
                </a:moveTo>
                <a:lnTo>
                  <a:pt x="7244" y="56310"/>
                </a:lnTo>
                <a:lnTo>
                  <a:pt x="27003" y="27003"/>
                </a:lnTo>
                <a:lnTo>
                  <a:pt x="56310" y="7244"/>
                </a:lnTo>
                <a:lnTo>
                  <a:pt x="92201" y="0"/>
                </a:lnTo>
                <a:lnTo>
                  <a:pt x="6528054" y="0"/>
                </a:lnTo>
                <a:lnTo>
                  <a:pt x="6563945" y="7244"/>
                </a:lnTo>
                <a:lnTo>
                  <a:pt x="6593252" y="27003"/>
                </a:lnTo>
                <a:lnTo>
                  <a:pt x="6613011" y="56310"/>
                </a:lnTo>
                <a:lnTo>
                  <a:pt x="6620256" y="92202"/>
                </a:lnTo>
                <a:lnTo>
                  <a:pt x="6620256" y="829818"/>
                </a:lnTo>
                <a:lnTo>
                  <a:pt x="6613011" y="865709"/>
                </a:lnTo>
                <a:lnTo>
                  <a:pt x="6593252" y="895016"/>
                </a:lnTo>
                <a:lnTo>
                  <a:pt x="6563945" y="914775"/>
                </a:lnTo>
                <a:lnTo>
                  <a:pt x="6528054" y="922020"/>
                </a:lnTo>
                <a:lnTo>
                  <a:pt x="92201" y="922020"/>
                </a:lnTo>
                <a:lnTo>
                  <a:pt x="56310" y="914775"/>
                </a:lnTo>
                <a:lnTo>
                  <a:pt x="27003" y="895016"/>
                </a:lnTo>
                <a:lnTo>
                  <a:pt x="7244" y="865709"/>
                </a:lnTo>
                <a:lnTo>
                  <a:pt x="0" y="829818"/>
                </a:lnTo>
                <a:lnTo>
                  <a:pt x="0" y="9220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94179" y="1176909"/>
            <a:ext cx="619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(GnRH)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gonadotropin releasing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hormone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(hypothalamic</a:t>
            </a:r>
            <a:r>
              <a:rPr sz="18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hormone)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26485" y="2302001"/>
            <a:ext cx="3037840" cy="718185"/>
          </a:xfrm>
          <a:custGeom>
            <a:avLst/>
            <a:gdLst/>
            <a:ahLst/>
            <a:cxnLst/>
            <a:rect l="l" t="t" r="r" b="b"/>
            <a:pathLst>
              <a:path w="3037840" h="718185">
                <a:moveTo>
                  <a:pt x="2965577" y="0"/>
                </a:moveTo>
                <a:lnTo>
                  <a:pt x="71755" y="0"/>
                </a:lnTo>
                <a:lnTo>
                  <a:pt x="43826" y="5639"/>
                </a:lnTo>
                <a:lnTo>
                  <a:pt x="21018" y="21018"/>
                </a:lnTo>
                <a:lnTo>
                  <a:pt x="5639" y="43826"/>
                </a:lnTo>
                <a:lnTo>
                  <a:pt x="0" y="71755"/>
                </a:lnTo>
                <a:lnTo>
                  <a:pt x="0" y="646049"/>
                </a:lnTo>
                <a:lnTo>
                  <a:pt x="5639" y="673977"/>
                </a:lnTo>
                <a:lnTo>
                  <a:pt x="21018" y="696785"/>
                </a:lnTo>
                <a:lnTo>
                  <a:pt x="43826" y="712164"/>
                </a:lnTo>
                <a:lnTo>
                  <a:pt x="71755" y="717803"/>
                </a:lnTo>
                <a:lnTo>
                  <a:pt x="2965577" y="717803"/>
                </a:lnTo>
                <a:lnTo>
                  <a:pt x="2993505" y="712164"/>
                </a:lnTo>
                <a:lnTo>
                  <a:pt x="3016313" y="696785"/>
                </a:lnTo>
                <a:lnTo>
                  <a:pt x="3031692" y="673977"/>
                </a:lnTo>
                <a:lnTo>
                  <a:pt x="3037331" y="646049"/>
                </a:lnTo>
                <a:lnTo>
                  <a:pt x="3037331" y="71755"/>
                </a:lnTo>
                <a:lnTo>
                  <a:pt x="3031692" y="43826"/>
                </a:lnTo>
                <a:lnTo>
                  <a:pt x="3016313" y="21018"/>
                </a:lnTo>
                <a:lnTo>
                  <a:pt x="2993505" y="5639"/>
                </a:lnTo>
                <a:lnTo>
                  <a:pt x="2965577" y="0"/>
                </a:lnTo>
                <a:close/>
              </a:path>
            </a:pathLst>
          </a:custGeom>
          <a:solidFill>
            <a:srgbClr val="C3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6485" y="2302001"/>
            <a:ext cx="3037840" cy="718185"/>
          </a:xfrm>
          <a:custGeom>
            <a:avLst/>
            <a:gdLst/>
            <a:ahLst/>
            <a:cxnLst/>
            <a:rect l="l" t="t" r="r" b="b"/>
            <a:pathLst>
              <a:path w="3037840" h="718185">
                <a:moveTo>
                  <a:pt x="0" y="71755"/>
                </a:moveTo>
                <a:lnTo>
                  <a:pt x="5639" y="43826"/>
                </a:lnTo>
                <a:lnTo>
                  <a:pt x="21018" y="21018"/>
                </a:lnTo>
                <a:lnTo>
                  <a:pt x="43826" y="5639"/>
                </a:lnTo>
                <a:lnTo>
                  <a:pt x="71755" y="0"/>
                </a:lnTo>
                <a:lnTo>
                  <a:pt x="2965577" y="0"/>
                </a:lnTo>
                <a:lnTo>
                  <a:pt x="2993505" y="5639"/>
                </a:lnTo>
                <a:lnTo>
                  <a:pt x="3016313" y="21018"/>
                </a:lnTo>
                <a:lnTo>
                  <a:pt x="3031692" y="43826"/>
                </a:lnTo>
                <a:lnTo>
                  <a:pt x="3037331" y="71755"/>
                </a:lnTo>
                <a:lnTo>
                  <a:pt x="3037331" y="646049"/>
                </a:lnTo>
                <a:lnTo>
                  <a:pt x="3031692" y="673977"/>
                </a:lnTo>
                <a:lnTo>
                  <a:pt x="3016313" y="696785"/>
                </a:lnTo>
                <a:lnTo>
                  <a:pt x="2993505" y="712164"/>
                </a:lnTo>
                <a:lnTo>
                  <a:pt x="2965577" y="717803"/>
                </a:lnTo>
                <a:lnTo>
                  <a:pt x="71755" y="717803"/>
                </a:lnTo>
                <a:lnTo>
                  <a:pt x="43826" y="712164"/>
                </a:lnTo>
                <a:lnTo>
                  <a:pt x="21018" y="696785"/>
                </a:lnTo>
                <a:lnTo>
                  <a:pt x="5639" y="673977"/>
                </a:lnTo>
                <a:lnTo>
                  <a:pt x="0" y="646049"/>
                </a:lnTo>
                <a:lnTo>
                  <a:pt x="0" y="7175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286" y="3448050"/>
            <a:ext cx="3474720" cy="904240"/>
          </a:xfrm>
          <a:custGeom>
            <a:avLst/>
            <a:gdLst/>
            <a:ahLst/>
            <a:cxnLst/>
            <a:rect l="l" t="t" r="r" b="b"/>
            <a:pathLst>
              <a:path w="3474720" h="904239">
                <a:moveTo>
                  <a:pt x="3384296" y="0"/>
                </a:moveTo>
                <a:lnTo>
                  <a:pt x="90373" y="0"/>
                </a:lnTo>
                <a:lnTo>
                  <a:pt x="55196" y="7110"/>
                </a:lnTo>
                <a:lnTo>
                  <a:pt x="26469" y="26495"/>
                </a:lnTo>
                <a:lnTo>
                  <a:pt x="7102" y="55239"/>
                </a:lnTo>
                <a:lnTo>
                  <a:pt x="0" y="90424"/>
                </a:lnTo>
                <a:lnTo>
                  <a:pt x="0" y="813307"/>
                </a:lnTo>
                <a:lnTo>
                  <a:pt x="7102" y="848492"/>
                </a:lnTo>
                <a:lnTo>
                  <a:pt x="26469" y="877236"/>
                </a:lnTo>
                <a:lnTo>
                  <a:pt x="55196" y="896621"/>
                </a:lnTo>
                <a:lnTo>
                  <a:pt x="90373" y="903732"/>
                </a:lnTo>
                <a:lnTo>
                  <a:pt x="3384296" y="903732"/>
                </a:lnTo>
                <a:lnTo>
                  <a:pt x="3419480" y="896621"/>
                </a:lnTo>
                <a:lnTo>
                  <a:pt x="3448224" y="877236"/>
                </a:lnTo>
                <a:lnTo>
                  <a:pt x="3467609" y="848492"/>
                </a:lnTo>
                <a:lnTo>
                  <a:pt x="3474719" y="813307"/>
                </a:lnTo>
                <a:lnTo>
                  <a:pt x="3474719" y="90424"/>
                </a:lnTo>
                <a:lnTo>
                  <a:pt x="3467609" y="55239"/>
                </a:lnTo>
                <a:lnTo>
                  <a:pt x="3448224" y="26495"/>
                </a:lnTo>
                <a:lnTo>
                  <a:pt x="3419480" y="7110"/>
                </a:lnTo>
                <a:lnTo>
                  <a:pt x="3384296" y="0"/>
                </a:lnTo>
                <a:close/>
              </a:path>
            </a:pathLst>
          </a:custGeom>
          <a:solidFill>
            <a:srgbClr val="84A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286" y="3448050"/>
            <a:ext cx="3474720" cy="904240"/>
          </a:xfrm>
          <a:custGeom>
            <a:avLst/>
            <a:gdLst/>
            <a:ahLst/>
            <a:cxnLst/>
            <a:rect l="l" t="t" r="r" b="b"/>
            <a:pathLst>
              <a:path w="3474720" h="904239">
                <a:moveTo>
                  <a:pt x="0" y="90424"/>
                </a:moveTo>
                <a:lnTo>
                  <a:pt x="7102" y="55239"/>
                </a:lnTo>
                <a:lnTo>
                  <a:pt x="26469" y="26495"/>
                </a:lnTo>
                <a:lnTo>
                  <a:pt x="55196" y="7110"/>
                </a:lnTo>
                <a:lnTo>
                  <a:pt x="90373" y="0"/>
                </a:lnTo>
                <a:lnTo>
                  <a:pt x="3384296" y="0"/>
                </a:lnTo>
                <a:lnTo>
                  <a:pt x="3419480" y="7110"/>
                </a:lnTo>
                <a:lnTo>
                  <a:pt x="3448224" y="26495"/>
                </a:lnTo>
                <a:lnTo>
                  <a:pt x="3467609" y="55239"/>
                </a:lnTo>
                <a:lnTo>
                  <a:pt x="3474719" y="90424"/>
                </a:lnTo>
                <a:lnTo>
                  <a:pt x="3474719" y="813307"/>
                </a:lnTo>
                <a:lnTo>
                  <a:pt x="3467609" y="848492"/>
                </a:lnTo>
                <a:lnTo>
                  <a:pt x="3448224" y="877236"/>
                </a:lnTo>
                <a:lnTo>
                  <a:pt x="3419480" y="896621"/>
                </a:lnTo>
                <a:lnTo>
                  <a:pt x="3384296" y="903732"/>
                </a:lnTo>
                <a:lnTo>
                  <a:pt x="90373" y="903732"/>
                </a:lnTo>
                <a:lnTo>
                  <a:pt x="55196" y="896621"/>
                </a:lnTo>
                <a:lnTo>
                  <a:pt x="26469" y="877236"/>
                </a:lnTo>
                <a:lnTo>
                  <a:pt x="7102" y="848492"/>
                </a:lnTo>
                <a:lnTo>
                  <a:pt x="0" y="813307"/>
                </a:lnTo>
                <a:lnTo>
                  <a:pt x="0" y="9042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26641" y="3724402"/>
            <a:ext cx="235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luteinising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hormone</a:t>
            </a:r>
            <a:r>
              <a:rPr sz="18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(LH)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3074" y="4869941"/>
            <a:ext cx="2897505" cy="718185"/>
          </a:xfrm>
          <a:custGeom>
            <a:avLst/>
            <a:gdLst/>
            <a:ahLst/>
            <a:cxnLst/>
            <a:rect l="l" t="t" r="r" b="b"/>
            <a:pathLst>
              <a:path w="2897504" h="718185">
                <a:moveTo>
                  <a:pt x="2825368" y="0"/>
                </a:moveTo>
                <a:lnTo>
                  <a:pt x="71780" y="0"/>
                </a:lnTo>
                <a:lnTo>
                  <a:pt x="43842" y="5639"/>
                </a:lnTo>
                <a:lnTo>
                  <a:pt x="21026" y="21018"/>
                </a:lnTo>
                <a:lnTo>
                  <a:pt x="5641" y="43826"/>
                </a:lnTo>
                <a:lnTo>
                  <a:pt x="0" y="71754"/>
                </a:lnTo>
                <a:lnTo>
                  <a:pt x="0" y="646048"/>
                </a:lnTo>
                <a:lnTo>
                  <a:pt x="5641" y="673977"/>
                </a:lnTo>
                <a:lnTo>
                  <a:pt x="21026" y="696785"/>
                </a:lnTo>
                <a:lnTo>
                  <a:pt x="43842" y="712164"/>
                </a:lnTo>
                <a:lnTo>
                  <a:pt x="71780" y="717803"/>
                </a:lnTo>
                <a:lnTo>
                  <a:pt x="2825368" y="717803"/>
                </a:lnTo>
                <a:lnTo>
                  <a:pt x="2853297" y="712164"/>
                </a:lnTo>
                <a:lnTo>
                  <a:pt x="2876105" y="696785"/>
                </a:lnTo>
                <a:lnTo>
                  <a:pt x="2891484" y="673977"/>
                </a:lnTo>
                <a:lnTo>
                  <a:pt x="2897124" y="646048"/>
                </a:lnTo>
                <a:lnTo>
                  <a:pt x="2897124" y="71754"/>
                </a:lnTo>
                <a:lnTo>
                  <a:pt x="2891484" y="43826"/>
                </a:lnTo>
                <a:lnTo>
                  <a:pt x="2876105" y="21018"/>
                </a:lnTo>
                <a:lnTo>
                  <a:pt x="2853297" y="5639"/>
                </a:lnTo>
                <a:lnTo>
                  <a:pt x="2825368" y="0"/>
                </a:lnTo>
                <a:close/>
              </a:path>
            </a:pathLst>
          </a:custGeom>
          <a:solidFill>
            <a:srgbClr val="954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3074" y="4869941"/>
            <a:ext cx="2897505" cy="718185"/>
          </a:xfrm>
          <a:custGeom>
            <a:avLst/>
            <a:gdLst/>
            <a:ahLst/>
            <a:cxnLst/>
            <a:rect l="l" t="t" r="r" b="b"/>
            <a:pathLst>
              <a:path w="2897504" h="718185">
                <a:moveTo>
                  <a:pt x="0" y="71754"/>
                </a:moveTo>
                <a:lnTo>
                  <a:pt x="5641" y="43826"/>
                </a:lnTo>
                <a:lnTo>
                  <a:pt x="21026" y="21018"/>
                </a:lnTo>
                <a:lnTo>
                  <a:pt x="43842" y="5639"/>
                </a:lnTo>
                <a:lnTo>
                  <a:pt x="71780" y="0"/>
                </a:lnTo>
                <a:lnTo>
                  <a:pt x="2825368" y="0"/>
                </a:lnTo>
                <a:lnTo>
                  <a:pt x="2853297" y="5639"/>
                </a:lnTo>
                <a:lnTo>
                  <a:pt x="2876105" y="21018"/>
                </a:lnTo>
                <a:lnTo>
                  <a:pt x="2891484" y="43826"/>
                </a:lnTo>
                <a:lnTo>
                  <a:pt x="2897124" y="71754"/>
                </a:lnTo>
                <a:lnTo>
                  <a:pt x="2897124" y="646048"/>
                </a:lnTo>
                <a:lnTo>
                  <a:pt x="2891484" y="673977"/>
                </a:lnTo>
                <a:lnTo>
                  <a:pt x="2876105" y="696785"/>
                </a:lnTo>
                <a:lnTo>
                  <a:pt x="2853297" y="712164"/>
                </a:lnTo>
                <a:lnTo>
                  <a:pt x="2825368" y="717803"/>
                </a:lnTo>
                <a:lnTo>
                  <a:pt x="71780" y="717803"/>
                </a:lnTo>
                <a:lnTo>
                  <a:pt x="43842" y="712164"/>
                </a:lnTo>
                <a:lnTo>
                  <a:pt x="21026" y="696785"/>
                </a:lnTo>
                <a:lnTo>
                  <a:pt x="5641" y="673977"/>
                </a:lnTo>
                <a:lnTo>
                  <a:pt x="0" y="646048"/>
                </a:lnTo>
                <a:lnTo>
                  <a:pt x="0" y="7175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27530" y="5054600"/>
            <a:ext cx="2186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Leydig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cells-</a:t>
            </a:r>
            <a:r>
              <a:rPr sz="1800" spc="-2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Androgens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9945" y="6022085"/>
            <a:ext cx="4345305" cy="629920"/>
          </a:xfrm>
          <a:custGeom>
            <a:avLst/>
            <a:gdLst/>
            <a:ahLst/>
            <a:cxnLst/>
            <a:rect l="l" t="t" r="r" b="b"/>
            <a:pathLst>
              <a:path w="4345305" h="629920">
                <a:moveTo>
                  <a:pt x="4281932" y="0"/>
                </a:moveTo>
                <a:lnTo>
                  <a:pt x="62941" y="0"/>
                </a:lnTo>
                <a:lnTo>
                  <a:pt x="38442" y="4946"/>
                </a:lnTo>
                <a:lnTo>
                  <a:pt x="18435" y="18435"/>
                </a:lnTo>
                <a:lnTo>
                  <a:pt x="4946" y="38442"/>
                </a:lnTo>
                <a:lnTo>
                  <a:pt x="0" y="62941"/>
                </a:lnTo>
                <a:lnTo>
                  <a:pt x="0" y="566470"/>
                </a:lnTo>
                <a:lnTo>
                  <a:pt x="4946" y="590969"/>
                </a:lnTo>
                <a:lnTo>
                  <a:pt x="18435" y="610976"/>
                </a:lnTo>
                <a:lnTo>
                  <a:pt x="38442" y="624465"/>
                </a:lnTo>
                <a:lnTo>
                  <a:pt x="62941" y="629411"/>
                </a:lnTo>
                <a:lnTo>
                  <a:pt x="4281932" y="629411"/>
                </a:lnTo>
                <a:lnTo>
                  <a:pt x="4306454" y="624465"/>
                </a:lnTo>
                <a:lnTo>
                  <a:pt x="4326477" y="610976"/>
                </a:lnTo>
                <a:lnTo>
                  <a:pt x="4339974" y="590969"/>
                </a:lnTo>
                <a:lnTo>
                  <a:pt x="4344924" y="566470"/>
                </a:lnTo>
                <a:lnTo>
                  <a:pt x="4344924" y="62941"/>
                </a:lnTo>
                <a:lnTo>
                  <a:pt x="4339974" y="38442"/>
                </a:lnTo>
                <a:lnTo>
                  <a:pt x="4326477" y="18435"/>
                </a:lnTo>
                <a:lnTo>
                  <a:pt x="4306454" y="4946"/>
                </a:lnTo>
                <a:lnTo>
                  <a:pt x="4281932" y="0"/>
                </a:lnTo>
                <a:close/>
              </a:path>
            </a:pathLst>
          </a:custGeom>
          <a:solidFill>
            <a:srgbClr val="954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945" y="6022085"/>
            <a:ext cx="4345305" cy="629920"/>
          </a:xfrm>
          <a:custGeom>
            <a:avLst/>
            <a:gdLst/>
            <a:ahLst/>
            <a:cxnLst/>
            <a:rect l="l" t="t" r="r" b="b"/>
            <a:pathLst>
              <a:path w="4345305" h="629920">
                <a:moveTo>
                  <a:pt x="0" y="62941"/>
                </a:moveTo>
                <a:lnTo>
                  <a:pt x="4946" y="38442"/>
                </a:lnTo>
                <a:lnTo>
                  <a:pt x="18435" y="18435"/>
                </a:lnTo>
                <a:lnTo>
                  <a:pt x="38442" y="4946"/>
                </a:lnTo>
                <a:lnTo>
                  <a:pt x="62941" y="0"/>
                </a:lnTo>
                <a:lnTo>
                  <a:pt x="4281932" y="0"/>
                </a:lnTo>
                <a:lnTo>
                  <a:pt x="4306454" y="4946"/>
                </a:lnTo>
                <a:lnTo>
                  <a:pt x="4326477" y="18435"/>
                </a:lnTo>
                <a:lnTo>
                  <a:pt x="4339974" y="38442"/>
                </a:lnTo>
                <a:lnTo>
                  <a:pt x="4344924" y="62941"/>
                </a:lnTo>
                <a:lnTo>
                  <a:pt x="4344924" y="566470"/>
                </a:lnTo>
                <a:lnTo>
                  <a:pt x="4339974" y="590969"/>
                </a:lnTo>
                <a:lnTo>
                  <a:pt x="4326477" y="610976"/>
                </a:lnTo>
                <a:lnTo>
                  <a:pt x="4306454" y="624465"/>
                </a:lnTo>
                <a:lnTo>
                  <a:pt x="4281932" y="629411"/>
                </a:lnTo>
                <a:lnTo>
                  <a:pt x="62941" y="629411"/>
                </a:lnTo>
                <a:lnTo>
                  <a:pt x="38442" y="624465"/>
                </a:lnTo>
                <a:lnTo>
                  <a:pt x="18435" y="610976"/>
                </a:lnTo>
                <a:lnTo>
                  <a:pt x="4946" y="590969"/>
                </a:lnTo>
                <a:lnTo>
                  <a:pt x="0" y="566470"/>
                </a:lnTo>
                <a:lnTo>
                  <a:pt x="0" y="6294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8495" y="6162852"/>
            <a:ext cx="388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Androgen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stimulates</a:t>
            </a:r>
            <a:r>
              <a:rPr sz="1800" spc="48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Spermatogenesis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60797" y="3429761"/>
            <a:ext cx="3935095" cy="866140"/>
          </a:xfrm>
          <a:custGeom>
            <a:avLst/>
            <a:gdLst/>
            <a:ahLst/>
            <a:cxnLst/>
            <a:rect l="l" t="t" r="r" b="b"/>
            <a:pathLst>
              <a:path w="3935095" h="866139">
                <a:moveTo>
                  <a:pt x="3848354" y="0"/>
                </a:moveTo>
                <a:lnTo>
                  <a:pt x="86613" y="0"/>
                </a:lnTo>
                <a:lnTo>
                  <a:pt x="52881" y="6800"/>
                </a:lnTo>
                <a:lnTo>
                  <a:pt x="25352" y="25352"/>
                </a:lnTo>
                <a:lnTo>
                  <a:pt x="6800" y="52881"/>
                </a:lnTo>
                <a:lnTo>
                  <a:pt x="0" y="86613"/>
                </a:lnTo>
                <a:lnTo>
                  <a:pt x="0" y="779018"/>
                </a:lnTo>
                <a:lnTo>
                  <a:pt x="6800" y="812750"/>
                </a:lnTo>
                <a:lnTo>
                  <a:pt x="25352" y="840279"/>
                </a:lnTo>
                <a:lnTo>
                  <a:pt x="52881" y="858831"/>
                </a:lnTo>
                <a:lnTo>
                  <a:pt x="86613" y="865632"/>
                </a:lnTo>
                <a:lnTo>
                  <a:pt x="3848354" y="865632"/>
                </a:lnTo>
                <a:lnTo>
                  <a:pt x="3882086" y="858831"/>
                </a:lnTo>
                <a:lnTo>
                  <a:pt x="3909615" y="840279"/>
                </a:lnTo>
                <a:lnTo>
                  <a:pt x="3928167" y="812750"/>
                </a:lnTo>
                <a:lnTo>
                  <a:pt x="3934968" y="779018"/>
                </a:lnTo>
                <a:lnTo>
                  <a:pt x="3934968" y="86613"/>
                </a:lnTo>
                <a:lnTo>
                  <a:pt x="3928167" y="52881"/>
                </a:lnTo>
                <a:lnTo>
                  <a:pt x="3909615" y="25352"/>
                </a:lnTo>
                <a:lnTo>
                  <a:pt x="3882086" y="6800"/>
                </a:lnTo>
                <a:lnTo>
                  <a:pt x="3848354" y="0"/>
                </a:lnTo>
                <a:close/>
              </a:path>
            </a:pathLst>
          </a:custGeom>
          <a:solidFill>
            <a:srgbClr val="84A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60797" y="3429761"/>
            <a:ext cx="3935095" cy="866140"/>
          </a:xfrm>
          <a:custGeom>
            <a:avLst/>
            <a:gdLst/>
            <a:ahLst/>
            <a:cxnLst/>
            <a:rect l="l" t="t" r="r" b="b"/>
            <a:pathLst>
              <a:path w="3935095" h="866139">
                <a:moveTo>
                  <a:pt x="0" y="86613"/>
                </a:moveTo>
                <a:lnTo>
                  <a:pt x="6800" y="52881"/>
                </a:lnTo>
                <a:lnTo>
                  <a:pt x="25352" y="25352"/>
                </a:lnTo>
                <a:lnTo>
                  <a:pt x="52881" y="6800"/>
                </a:lnTo>
                <a:lnTo>
                  <a:pt x="86613" y="0"/>
                </a:lnTo>
                <a:lnTo>
                  <a:pt x="3848354" y="0"/>
                </a:lnTo>
                <a:lnTo>
                  <a:pt x="3882086" y="6800"/>
                </a:lnTo>
                <a:lnTo>
                  <a:pt x="3909615" y="25352"/>
                </a:lnTo>
                <a:lnTo>
                  <a:pt x="3928167" y="52881"/>
                </a:lnTo>
                <a:lnTo>
                  <a:pt x="3934968" y="86613"/>
                </a:lnTo>
                <a:lnTo>
                  <a:pt x="3934968" y="779018"/>
                </a:lnTo>
                <a:lnTo>
                  <a:pt x="3928167" y="812750"/>
                </a:lnTo>
                <a:lnTo>
                  <a:pt x="3909615" y="840279"/>
                </a:lnTo>
                <a:lnTo>
                  <a:pt x="3882086" y="858831"/>
                </a:lnTo>
                <a:lnTo>
                  <a:pt x="3848354" y="865632"/>
                </a:lnTo>
                <a:lnTo>
                  <a:pt x="86613" y="865632"/>
                </a:lnTo>
                <a:lnTo>
                  <a:pt x="52881" y="858831"/>
                </a:lnTo>
                <a:lnTo>
                  <a:pt x="25352" y="840279"/>
                </a:lnTo>
                <a:lnTo>
                  <a:pt x="6800" y="812750"/>
                </a:lnTo>
                <a:lnTo>
                  <a:pt x="0" y="779018"/>
                </a:lnTo>
                <a:lnTo>
                  <a:pt x="0" y="8661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14873" y="3687826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Follicle stimulating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hormone</a:t>
            </a:r>
            <a:r>
              <a:rPr sz="1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(FSH)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80126" y="4932426"/>
            <a:ext cx="2603500" cy="586740"/>
          </a:xfrm>
          <a:custGeom>
            <a:avLst/>
            <a:gdLst/>
            <a:ahLst/>
            <a:cxnLst/>
            <a:rect l="l" t="t" r="r" b="b"/>
            <a:pathLst>
              <a:path w="2603500" h="586739">
                <a:moveTo>
                  <a:pt x="2544318" y="0"/>
                </a:moveTo>
                <a:lnTo>
                  <a:pt x="58674" y="0"/>
                </a:lnTo>
                <a:lnTo>
                  <a:pt x="35843" y="4613"/>
                </a:lnTo>
                <a:lnTo>
                  <a:pt x="17192" y="17192"/>
                </a:lnTo>
                <a:lnTo>
                  <a:pt x="4613" y="35843"/>
                </a:lnTo>
                <a:lnTo>
                  <a:pt x="0" y="58674"/>
                </a:lnTo>
                <a:lnTo>
                  <a:pt x="0" y="528066"/>
                </a:lnTo>
                <a:lnTo>
                  <a:pt x="4613" y="550896"/>
                </a:lnTo>
                <a:lnTo>
                  <a:pt x="17192" y="569547"/>
                </a:lnTo>
                <a:lnTo>
                  <a:pt x="35843" y="582126"/>
                </a:lnTo>
                <a:lnTo>
                  <a:pt x="58674" y="586740"/>
                </a:lnTo>
                <a:lnTo>
                  <a:pt x="2544318" y="586740"/>
                </a:lnTo>
                <a:lnTo>
                  <a:pt x="2567148" y="582126"/>
                </a:lnTo>
                <a:lnTo>
                  <a:pt x="2585799" y="569547"/>
                </a:lnTo>
                <a:lnTo>
                  <a:pt x="2598378" y="550896"/>
                </a:lnTo>
                <a:lnTo>
                  <a:pt x="2602992" y="528066"/>
                </a:lnTo>
                <a:lnTo>
                  <a:pt x="2602992" y="58674"/>
                </a:lnTo>
                <a:lnTo>
                  <a:pt x="2598378" y="35843"/>
                </a:lnTo>
                <a:lnTo>
                  <a:pt x="2585799" y="17192"/>
                </a:lnTo>
                <a:lnTo>
                  <a:pt x="2567148" y="4613"/>
                </a:lnTo>
                <a:lnTo>
                  <a:pt x="2544318" y="0"/>
                </a:lnTo>
                <a:close/>
              </a:path>
            </a:pathLst>
          </a:custGeom>
          <a:solidFill>
            <a:srgbClr val="954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80126" y="4932426"/>
            <a:ext cx="2603500" cy="586740"/>
          </a:xfrm>
          <a:custGeom>
            <a:avLst/>
            <a:gdLst/>
            <a:ahLst/>
            <a:cxnLst/>
            <a:rect l="l" t="t" r="r" b="b"/>
            <a:pathLst>
              <a:path w="2603500" h="586739">
                <a:moveTo>
                  <a:pt x="0" y="58674"/>
                </a:moveTo>
                <a:lnTo>
                  <a:pt x="4613" y="35843"/>
                </a:lnTo>
                <a:lnTo>
                  <a:pt x="17192" y="17192"/>
                </a:lnTo>
                <a:lnTo>
                  <a:pt x="35843" y="4613"/>
                </a:lnTo>
                <a:lnTo>
                  <a:pt x="58674" y="0"/>
                </a:lnTo>
                <a:lnTo>
                  <a:pt x="2544318" y="0"/>
                </a:lnTo>
                <a:lnTo>
                  <a:pt x="2567148" y="4613"/>
                </a:lnTo>
                <a:lnTo>
                  <a:pt x="2585799" y="17192"/>
                </a:lnTo>
                <a:lnTo>
                  <a:pt x="2598378" y="35843"/>
                </a:lnTo>
                <a:lnTo>
                  <a:pt x="2602992" y="58674"/>
                </a:lnTo>
                <a:lnTo>
                  <a:pt x="2602992" y="528066"/>
                </a:lnTo>
                <a:lnTo>
                  <a:pt x="2598378" y="550896"/>
                </a:lnTo>
                <a:lnTo>
                  <a:pt x="2585799" y="569547"/>
                </a:lnTo>
                <a:lnTo>
                  <a:pt x="2567148" y="582126"/>
                </a:lnTo>
                <a:lnTo>
                  <a:pt x="2544318" y="586740"/>
                </a:lnTo>
                <a:lnTo>
                  <a:pt x="58674" y="586740"/>
                </a:lnTo>
                <a:lnTo>
                  <a:pt x="35843" y="582126"/>
                </a:lnTo>
                <a:lnTo>
                  <a:pt x="17192" y="569547"/>
                </a:lnTo>
                <a:lnTo>
                  <a:pt x="4613" y="550896"/>
                </a:lnTo>
                <a:lnTo>
                  <a:pt x="0" y="528066"/>
                </a:lnTo>
                <a:lnTo>
                  <a:pt x="0" y="5867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332346" y="5051805"/>
            <a:ext cx="1099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Sertoli</a:t>
            </a:r>
            <a:r>
              <a:rPr sz="18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cells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60797" y="5977890"/>
            <a:ext cx="3970020" cy="698500"/>
          </a:xfrm>
          <a:custGeom>
            <a:avLst/>
            <a:gdLst/>
            <a:ahLst/>
            <a:cxnLst/>
            <a:rect l="l" t="t" r="r" b="b"/>
            <a:pathLst>
              <a:path w="3970020" h="698500">
                <a:moveTo>
                  <a:pt x="3900170" y="0"/>
                </a:moveTo>
                <a:lnTo>
                  <a:pt x="69850" y="0"/>
                </a:lnTo>
                <a:lnTo>
                  <a:pt x="42648" y="5485"/>
                </a:lnTo>
                <a:lnTo>
                  <a:pt x="20447" y="20445"/>
                </a:lnTo>
                <a:lnTo>
                  <a:pt x="5484" y="42632"/>
                </a:lnTo>
                <a:lnTo>
                  <a:pt x="0" y="69799"/>
                </a:lnTo>
                <a:lnTo>
                  <a:pt x="0" y="628192"/>
                </a:lnTo>
                <a:lnTo>
                  <a:pt x="5488" y="655365"/>
                </a:lnTo>
                <a:lnTo>
                  <a:pt x="20454" y="677551"/>
                </a:lnTo>
                <a:lnTo>
                  <a:pt x="42657" y="692507"/>
                </a:lnTo>
                <a:lnTo>
                  <a:pt x="69850" y="697992"/>
                </a:lnTo>
                <a:lnTo>
                  <a:pt x="3900170" y="697992"/>
                </a:lnTo>
                <a:lnTo>
                  <a:pt x="3927374" y="692506"/>
                </a:lnTo>
                <a:lnTo>
                  <a:pt x="3949576" y="677546"/>
                </a:lnTo>
                <a:lnTo>
                  <a:pt x="3964536" y="655359"/>
                </a:lnTo>
                <a:lnTo>
                  <a:pt x="3970020" y="628192"/>
                </a:lnTo>
                <a:lnTo>
                  <a:pt x="3970020" y="69799"/>
                </a:lnTo>
                <a:lnTo>
                  <a:pt x="3964535" y="42632"/>
                </a:lnTo>
                <a:lnTo>
                  <a:pt x="3949573" y="20445"/>
                </a:lnTo>
                <a:lnTo>
                  <a:pt x="3927371" y="5485"/>
                </a:lnTo>
                <a:lnTo>
                  <a:pt x="3900170" y="0"/>
                </a:lnTo>
                <a:close/>
              </a:path>
            </a:pathLst>
          </a:custGeom>
          <a:solidFill>
            <a:srgbClr val="954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60797" y="5977890"/>
            <a:ext cx="3970020" cy="698500"/>
          </a:xfrm>
          <a:custGeom>
            <a:avLst/>
            <a:gdLst/>
            <a:ahLst/>
            <a:cxnLst/>
            <a:rect l="l" t="t" r="r" b="b"/>
            <a:pathLst>
              <a:path w="3970020" h="698500">
                <a:moveTo>
                  <a:pt x="0" y="69799"/>
                </a:moveTo>
                <a:lnTo>
                  <a:pt x="5484" y="42632"/>
                </a:lnTo>
                <a:lnTo>
                  <a:pt x="20447" y="20445"/>
                </a:lnTo>
                <a:lnTo>
                  <a:pt x="42648" y="5485"/>
                </a:lnTo>
                <a:lnTo>
                  <a:pt x="69850" y="0"/>
                </a:lnTo>
                <a:lnTo>
                  <a:pt x="3900170" y="0"/>
                </a:lnTo>
                <a:lnTo>
                  <a:pt x="3927371" y="5485"/>
                </a:lnTo>
                <a:lnTo>
                  <a:pt x="3949573" y="20445"/>
                </a:lnTo>
                <a:lnTo>
                  <a:pt x="3964535" y="42632"/>
                </a:lnTo>
                <a:lnTo>
                  <a:pt x="3970020" y="69799"/>
                </a:lnTo>
                <a:lnTo>
                  <a:pt x="3970020" y="628192"/>
                </a:lnTo>
                <a:lnTo>
                  <a:pt x="3964535" y="655365"/>
                </a:lnTo>
                <a:lnTo>
                  <a:pt x="3949573" y="677551"/>
                </a:lnTo>
                <a:lnTo>
                  <a:pt x="3927371" y="692507"/>
                </a:lnTo>
                <a:lnTo>
                  <a:pt x="3900170" y="697992"/>
                </a:lnTo>
                <a:lnTo>
                  <a:pt x="69850" y="697992"/>
                </a:lnTo>
                <a:lnTo>
                  <a:pt x="42648" y="692506"/>
                </a:lnTo>
                <a:lnTo>
                  <a:pt x="20446" y="677546"/>
                </a:lnTo>
                <a:lnTo>
                  <a:pt x="5484" y="655359"/>
                </a:lnTo>
                <a:lnTo>
                  <a:pt x="0" y="628192"/>
                </a:lnTo>
                <a:lnTo>
                  <a:pt x="0" y="6979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14721" y="6152184"/>
            <a:ext cx="365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Secretion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of factors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800" spc="-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spermiogenesis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72888" y="2992373"/>
            <a:ext cx="652145" cy="437515"/>
          </a:xfrm>
          <a:custGeom>
            <a:avLst/>
            <a:gdLst/>
            <a:ahLst/>
            <a:cxnLst/>
            <a:rect l="l" t="t" r="r" b="b"/>
            <a:pathLst>
              <a:path w="652145" h="437514">
                <a:moveTo>
                  <a:pt x="550037" y="418591"/>
                </a:moveTo>
                <a:lnTo>
                  <a:pt x="546988" y="421259"/>
                </a:lnTo>
                <a:lnTo>
                  <a:pt x="546735" y="424688"/>
                </a:lnTo>
                <a:lnTo>
                  <a:pt x="546608" y="428243"/>
                </a:lnTo>
                <a:lnTo>
                  <a:pt x="549275" y="431291"/>
                </a:lnTo>
                <a:lnTo>
                  <a:pt x="552703" y="431418"/>
                </a:lnTo>
                <a:lnTo>
                  <a:pt x="651637" y="437388"/>
                </a:lnTo>
                <a:lnTo>
                  <a:pt x="650829" y="435737"/>
                </a:lnTo>
                <a:lnTo>
                  <a:pt x="637666" y="435737"/>
                </a:lnTo>
                <a:lnTo>
                  <a:pt x="618051" y="422661"/>
                </a:lnTo>
                <a:lnTo>
                  <a:pt x="553465" y="418846"/>
                </a:lnTo>
                <a:lnTo>
                  <a:pt x="550037" y="418591"/>
                </a:lnTo>
                <a:close/>
              </a:path>
              <a:path w="652145" h="437514">
                <a:moveTo>
                  <a:pt x="618051" y="422661"/>
                </a:moveTo>
                <a:lnTo>
                  <a:pt x="637666" y="435737"/>
                </a:lnTo>
                <a:lnTo>
                  <a:pt x="639330" y="433197"/>
                </a:lnTo>
                <a:lnTo>
                  <a:pt x="635508" y="433197"/>
                </a:lnTo>
                <a:lnTo>
                  <a:pt x="630724" y="423410"/>
                </a:lnTo>
                <a:lnTo>
                  <a:pt x="618051" y="422661"/>
                </a:lnTo>
                <a:close/>
              </a:path>
              <a:path w="652145" h="437514">
                <a:moveTo>
                  <a:pt x="602741" y="343915"/>
                </a:moveTo>
                <a:lnTo>
                  <a:pt x="599694" y="345439"/>
                </a:lnTo>
                <a:lnTo>
                  <a:pt x="596519" y="346963"/>
                </a:lnTo>
                <a:lnTo>
                  <a:pt x="595122" y="350774"/>
                </a:lnTo>
                <a:lnTo>
                  <a:pt x="596773" y="353949"/>
                </a:lnTo>
                <a:lnTo>
                  <a:pt x="625194" y="412095"/>
                </a:lnTo>
                <a:lnTo>
                  <a:pt x="644651" y="425068"/>
                </a:lnTo>
                <a:lnTo>
                  <a:pt x="637666" y="435737"/>
                </a:lnTo>
                <a:lnTo>
                  <a:pt x="650829" y="435737"/>
                </a:lnTo>
                <a:lnTo>
                  <a:pt x="608076" y="348361"/>
                </a:lnTo>
                <a:lnTo>
                  <a:pt x="606551" y="345186"/>
                </a:lnTo>
                <a:lnTo>
                  <a:pt x="602741" y="343915"/>
                </a:lnTo>
                <a:close/>
              </a:path>
              <a:path w="652145" h="437514">
                <a:moveTo>
                  <a:pt x="630724" y="423410"/>
                </a:moveTo>
                <a:lnTo>
                  <a:pt x="635508" y="433197"/>
                </a:lnTo>
                <a:lnTo>
                  <a:pt x="641603" y="424052"/>
                </a:lnTo>
                <a:lnTo>
                  <a:pt x="630724" y="423410"/>
                </a:lnTo>
                <a:close/>
              </a:path>
              <a:path w="652145" h="437514">
                <a:moveTo>
                  <a:pt x="625194" y="412095"/>
                </a:moveTo>
                <a:lnTo>
                  <a:pt x="630724" y="423410"/>
                </a:lnTo>
                <a:lnTo>
                  <a:pt x="641603" y="424052"/>
                </a:lnTo>
                <a:lnTo>
                  <a:pt x="635508" y="433197"/>
                </a:lnTo>
                <a:lnTo>
                  <a:pt x="639330" y="433197"/>
                </a:lnTo>
                <a:lnTo>
                  <a:pt x="644651" y="425068"/>
                </a:lnTo>
                <a:lnTo>
                  <a:pt x="625194" y="412095"/>
                </a:lnTo>
                <a:close/>
              </a:path>
              <a:path w="652145" h="437514">
                <a:moveTo>
                  <a:pt x="7112" y="0"/>
                </a:moveTo>
                <a:lnTo>
                  <a:pt x="0" y="10667"/>
                </a:lnTo>
                <a:lnTo>
                  <a:pt x="618051" y="422661"/>
                </a:lnTo>
                <a:lnTo>
                  <a:pt x="630724" y="423410"/>
                </a:lnTo>
                <a:lnTo>
                  <a:pt x="625194" y="412095"/>
                </a:lnTo>
                <a:lnTo>
                  <a:pt x="7112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6600" y="2993644"/>
            <a:ext cx="365125" cy="436245"/>
          </a:xfrm>
          <a:custGeom>
            <a:avLst/>
            <a:gdLst/>
            <a:ahLst/>
            <a:cxnLst/>
            <a:rect l="l" t="t" r="r" b="b"/>
            <a:pathLst>
              <a:path w="365125" h="436245">
                <a:moveTo>
                  <a:pt x="20320" y="332613"/>
                </a:moveTo>
                <a:lnTo>
                  <a:pt x="17017" y="334898"/>
                </a:lnTo>
                <a:lnTo>
                  <a:pt x="16383" y="338454"/>
                </a:lnTo>
                <a:lnTo>
                  <a:pt x="0" y="436117"/>
                </a:lnTo>
                <a:lnTo>
                  <a:pt x="15398" y="430529"/>
                </a:lnTo>
                <a:lnTo>
                  <a:pt x="12953" y="430529"/>
                </a:lnTo>
                <a:lnTo>
                  <a:pt x="3175" y="422401"/>
                </a:lnTo>
                <a:lnTo>
                  <a:pt x="18238" y="404328"/>
                </a:lnTo>
                <a:lnTo>
                  <a:pt x="28955" y="340486"/>
                </a:lnTo>
                <a:lnTo>
                  <a:pt x="29590" y="337057"/>
                </a:lnTo>
                <a:lnTo>
                  <a:pt x="27177" y="333755"/>
                </a:lnTo>
                <a:lnTo>
                  <a:pt x="23749" y="333247"/>
                </a:lnTo>
                <a:lnTo>
                  <a:pt x="20320" y="332613"/>
                </a:lnTo>
                <a:close/>
              </a:path>
              <a:path w="365125" h="436245">
                <a:moveTo>
                  <a:pt x="18238" y="404328"/>
                </a:moveTo>
                <a:lnTo>
                  <a:pt x="3175" y="422401"/>
                </a:lnTo>
                <a:lnTo>
                  <a:pt x="12953" y="430529"/>
                </a:lnTo>
                <a:lnTo>
                  <a:pt x="15493" y="427481"/>
                </a:lnTo>
                <a:lnTo>
                  <a:pt x="14350" y="427481"/>
                </a:lnTo>
                <a:lnTo>
                  <a:pt x="5841" y="420496"/>
                </a:lnTo>
                <a:lnTo>
                  <a:pt x="16151" y="416755"/>
                </a:lnTo>
                <a:lnTo>
                  <a:pt x="18238" y="404328"/>
                </a:lnTo>
                <a:close/>
              </a:path>
              <a:path w="365125" h="436245">
                <a:moveTo>
                  <a:pt x="92075" y="389254"/>
                </a:moveTo>
                <a:lnTo>
                  <a:pt x="88773" y="390397"/>
                </a:lnTo>
                <a:lnTo>
                  <a:pt x="28018" y="412448"/>
                </a:lnTo>
                <a:lnTo>
                  <a:pt x="12953" y="430529"/>
                </a:lnTo>
                <a:lnTo>
                  <a:pt x="15398" y="430529"/>
                </a:lnTo>
                <a:lnTo>
                  <a:pt x="93090" y="402335"/>
                </a:lnTo>
                <a:lnTo>
                  <a:pt x="96392" y="401192"/>
                </a:lnTo>
                <a:lnTo>
                  <a:pt x="98171" y="397509"/>
                </a:lnTo>
                <a:lnTo>
                  <a:pt x="96900" y="394207"/>
                </a:lnTo>
                <a:lnTo>
                  <a:pt x="95758" y="390905"/>
                </a:lnTo>
                <a:lnTo>
                  <a:pt x="92075" y="389254"/>
                </a:lnTo>
                <a:close/>
              </a:path>
              <a:path w="365125" h="436245">
                <a:moveTo>
                  <a:pt x="16151" y="416755"/>
                </a:moveTo>
                <a:lnTo>
                  <a:pt x="5841" y="420496"/>
                </a:lnTo>
                <a:lnTo>
                  <a:pt x="14350" y="427481"/>
                </a:lnTo>
                <a:lnTo>
                  <a:pt x="16151" y="416755"/>
                </a:lnTo>
                <a:close/>
              </a:path>
              <a:path w="365125" h="436245">
                <a:moveTo>
                  <a:pt x="28018" y="412448"/>
                </a:moveTo>
                <a:lnTo>
                  <a:pt x="16151" y="416755"/>
                </a:lnTo>
                <a:lnTo>
                  <a:pt x="14350" y="427481"/>
                </a:lnTo>
                <a:lnTo>
                  <a:pt x="15493" y="427481"/>
                </a:lnTo>
                <a:lnTo>
                  <a:pt x="28018" y="412448"/>
                </a:lnTo>
                <a:close/>
              </a:path>
              <a:path w="365125" h="436245">
                <a:moveTo>
                  <a:pt x="355219" y="0"/>
                </a:moveTo>
                <a:lnTo>
                  <a:pt x="18238" y="404328"/>
                </a:lnTo>
                <a:lnTo>
                  <a:pt x="16151" y="416755"/>
                </a:lnTo>
                <a:lnTo>
                  <a:pt x="28018" y="412448"/>
                </a:lnTo>
                <a:lnTo>
                  <a:pt x="364871" y="8127"/>
                </a:lnTo>
                <a:lnTo>
                  <a:pt x="35521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0310" y="1845564"/>
            <a:ext cx="103505" cy="504190"/>
          </a:xfrm>
          <a:custGeom>
            <a:avLst/>
            <a:gdLst/>
            <a:ahLst/>
            <a:cxnLst/>
            <a:rect l="l" t="t" r="r" b="b"/>
            <a:pathLst>
              <a:path w="103504" h="504189">
                <a:moveTo>
                  <a:pt x="7112" y="408050"/>
                </a:moveTo>
                <a:lnTo>
                  <a:pt x="1015" y="411607"/>
                </a:lnTo>
                <a:lnTo>
                  <a:pt x="0" y="415416"/>
                </a:lnTo>
                <a:lnTo>
                  <a:pt x="51688" y="504063"/>
                </a:lnTo>
                <a:lnTo>
                  <a:pt x="59020" y="491489"/>
                </a:lnTo>
                <a:lnTo>
                  <a:pt x="45338" y="491489"/>
                </a:lnTo>
                <a:lnTo>
                  <a:pt x="45338" y="468067"/>
                </a:lnTo>
                <a:lnTo>
                  <a:pt x="10922" y="409066"/>
                </a:lnTo>
                <a:lnTo>
                  <a:pt x="7112" y="408050"/>
                </a:lnTo>
                <a:close/>
              </a:path>
              <a:path w="103504" h="504189">
                <a:moveTo>
                  <a:pt x="45338" y="468067"/>
                </a:moveTo>
                <a:lnTo>
                  <a:pt x="45338" y="491489"/>
                </a:lnTo>
                <a:lnTo>
                  <a:pt x="58038" y="491489"/>
                </a:lnTo>
                <a:lnTo>
                  <a:pt x="58038" y="488314"/>
                </a:lnTo>
                <a:lnTo>
                  <a:pt x="46227" y="488314"/>
                </a:lnTo>
                <a:lnTo>
                  <a:pt x="51688" y="478953"/>
                </a:lnTo>
                <a:lnTo>
                  <a:pt x="45338" y="468067"/>
                </a:lnTo>
                <a:close/>
              </a:path>
              <a:path w="103504" h="504189">
                <a:moveTo>
                  <a:pt x="96265" y="408050"/>
                </a:moveTo>
                <a:lnTo>
                  <a:pt x="92455" y="409066"/>
                </a:lnTo>
                <a:lnTo>
                  <a:pt x="58038" y="468067"/>
                </a:lnTo>
                <a:lnTo>
                  <a:pt x="58038" y="491489"/>
                </a:lnTo>
                <a:lnTo>
                  <a:pt x="59020" y="491489"/>
                </a:lnTo>
                <a:lnTo>
                  <a:pt x="103377" y="415416"/>
                </a:lnTo>
                <a:lnTo>
                  <a:pt x="102362" y="411607"/>
                </a:lnTo>
                <a:lnTo>
                  <a:pt x="96265" y="408050"/>
                </a:lnTo>
                <a:close/>
              </a:path>
              <a:path w="103504" h="504189">
                <a:moveTo>
                  <a:pt x="51688" y="478953"/>
                </a:moveTo>
                <a:lnTo>
                  <a:pt x="46227" y="488314"/>
                </a:lnTo>
                <a:lnTo>
                  <a:pt x="57150" y="488314"/>
                </a:lnTo>
                <a:lnTo>
                  <a:pt x="51688" y="478953"/>
                </a:lnTo>
                <a:close/>
              </a:path>
              <a:path w="103504" h="504189">
                <a:moveTo>
                  <a:pt x="58038" y="468067"/>
                </a:moveTo>
                <a:lnTo>
                  <a:pt x="51688" y="478953"/>
                </a:lnTo>
                <a:lnTo>
                  <a:pt x="57150" y="488314"/>
                </a:lnTo>
                <a:lnTo>
                  <a:pt x="58038" y="488314"/>
                </a:lnTo>
                <a:lnTo>
                  <a:pt x="58038" y="468067"/>
                </a:lnTo>
                <a:close/>
              </a:path>
              <a:path w="103504" h="504189">
                <a:moveTo>
                  <a:pt x="58038" y="0"/>
                </a:moveTo>
                <a:lnTo>
                  <a:pt x="45338" y="0"/>
                </a:lnTo>
                <a:lnTo>
                  <a:pt x="45338" y="468067"/>
                </a:lnTo>
                <a:lnTo>
                  <a:pt x="51688" y="478953"/>
                </a:lnTo>
                <a:lnTo>
                  <a:pt x="58038" y="468067"/>
                </a:lnTo>
                <a:lnTo>
                  <a:pt x="58038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60802" y="4293108"/>
            <a:ext cx="103505" cy="576580"/>
          </a:xfrm>
          <a:custGeom>
            <a:avLst/>
            <a:gdLst/>
            <a:ahLst/>
            <a:cxnLst/>
            <a:rect l="l" t="t" r="r" b="b"/>
            <a:pathLst>
              <a:path w="103505" h="576579">
                <a:moveTo>
                  <a:pt x="7112" y="480060"/>
                </a:moveTo>
                <a:lnTo>
                  <a:pt x="1016" y="483616"/>
                </a:lnTo>
                <a:lnTo>
                  <a:pt x="0" y="487426"/>
                </a:lnTo>
                <a:lnTo>
                  <a:pt x="51689" y="576072"/>
                </a:lnTo>
                <a:lnTo>
                  <a:pt x="59020" y="563499"/>
                </a:lnTo>
                <a:lnTo>
                  <a:pt x="45339" y="563499"/>
                </a:lnTo>
                <a:lnTo>
                  <a:pt x="45339" y="540076"/>
                </a:lnTo>
                <a:lnTo>
                  <a:pt x="10922" y="481076"/>
                </a:lnTo>
                <a:lnTo>
                  <a:pt x="7112" y="480060"/>
                </a:lnTo>
                <a:close/>
              </a:path>
              <a:path w="103505" h="576579">
                <a:moveTo>
                  <a:pt x="45339" y="540076"/>
                </a:moveTo>
                <a:lnTo>
                  <a:pt x="45339" y="563499"/>
                </a:lnTo>
                <a:lnTo>
                  <a:pt x="58039" y="563499"/>
                </a:lnTo>
                <a:lnTo>
                  <a:pt x="58039" y="560324"/>
                </a:lnTo>
                <a:lnTo>
                  <a:pt x="46228" y="560324"/>
                </a:lnTo>
                <a:lnTo>
                  <a:pt x="51688" y="550962"/>
                </a:lnTo>
                <a:lnTo>
                  <a:pt x="45339" y="540076"/>
                </a:lnTo>
                <a:close/>
              </a:path>
              <a:path w="103505" h="576579">
                <a:moveTo>
                  <a:pt x="96266" y="480060"/>
                </a:moveTo>
                <a:lnTo>
                  <a:pt x="92456" y="481076"/>
                </a:lnTo>
                <a:lnTo>
                  <a:pt x="58039" y="540076"/>
                </a:lnTo>
                <a:lnTo>
                  <a:pt x="58039" y="563499"/>
                </a:lnTo>
                <a:lnTo>
                  <a:pt x="59020" y="563499"/>
                </a:lnTo>
                <a:lnTo>
                  <a:pt x="103378" y="487426"/>
                </a:lnTo>
                <a:lnTo>
                  <a:pt x="102362" y="483616"/>
                </a:lnTo>
                <a:lnTo>
                  <a:pt x="96266" y="480060"/>
                </a:lnTo>
                <a:close/>
              </a:path>
              <a:path w="103505" h="576579">
                <a:moveTo>
                  <a:pt x="51688" y="550962"/>
                </a:moveTo>
                <a:lnTo>
                  <a:pt x="46228" y="560324"/>
                </a:lnTo>
                <a:lnTo>
                  <a:pt x="57150" y="560324"/>
                </a:lnTo>
                <a:lnTo>
                  <a:pt x="51688" y="550962"/>
                </a:lnTo>
                <a:close/>
              </a:path>
              <a:path w="103505" h="576579">
                <a:moveTo>
                  <a:pt x="58039" y="540076"/>
                </a:moveTo>
                <a:lnTo>
                  <a:pt x="51688" y="550962"/>
                </a:lnTo>
                <a:lnTo>
                  <a:pt x="57150" y="560324"/>
                </a:lnTo>
                <a:lnTo>
                  <a:pt x="58039" y="560324"/>
                </a:lnTo>
                <a:lnTo>
                  <a:pt x="58039" y="540076"/>
                </a:lnTo>
                <a:close/>
              </a:path>
              <a:path w="103505" h="576579">
                <a:moveTo>
                  <a:pt x="58039" y="0"/>
                </a:moveTo>
                <a:lnTo>
                  <a:pt x="45339" y="0"/>
                </a:lnTo>
                <a:lnTo>
                  <a:pt x="45339" y="540076"/>
                </a:lnTo>
                <a:lnTo>
                  <a:pt x="51688" y="550962"/>
                </a:lnTo>
                <a:lnTo>
                  <a:pt x="58038" y="540076"/>
                </a:lnTo>
                <a:lnTo>
                  <a:pt x="5803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4598" y="4293108"/>
            <a:ext cx="103505" cy="576580"/>
          </a:xfrm>
          <a:custGeom>
            <a:avLst/>
            <a:gdLst/>
            <a:ahLst/>
            <a:cxnLst/>
            <a:rect l="l" t="t" r="r" b="b"/>
            <a:pathLst>
              <a:path w="103504" h="576579">
                <a:moveTo>
                  <a:pt x="7111" y="480060"/>
                </a:moveTo>
                <a:lnTo>
                  <a:pt x="1016" y="483616"/>
                </a:lnTo>
                <a:lnTo>
                  <a:pt x="0" y="487426"/>
                </a:lnTo>
                <a:lnTo>
                  <a:pt x="51689" y="576072"/>
                </a:lnTo>
                <a:lnTo>
                  <a:pt x="59020" y="563499"/>
                </a:lnTo>
                <a:lnTo>
                  <a:pt x="45339" y="563499"/>
                </a:lnTo>
                <a:lnTo>
                  <a:pt x="45339" y="540076"/>
                </a:lnTo>
                <a:lnTo>
                  <a:pt x="10922" y="481076"/>
                </a:lnTo>
                <a:lnTo>
                  <a:pt x="7111" y="480060"/>
                </a:lnTo>
                <a:close/>
              </a:path>
              <a:path w="103504" h="576579">
                <a:moveTo>
                  <a:pt x="45339" y="540076"/>
                </a:moveTo>
                <a:lnTo>
                  <a:pt x="45339" y="563499"/>
                </a:lnTo>
                <a:lnTo>
                  <a:pt x="58039" y="563499"/>
                </a:lnTo>
                <a:lnTo>
                  <a:pt x="58039" y="560324"/>
                </a:lnTo>
                <a:lnTo>
                  <a:pt x="46227" y="560324"/>
                </a:lnTo>
                <a:lnTo>
                  <a:pt x="51688" y="550962"/>
                </a:lnTo>
                <a:lnTo>
                  <a:pt x="45339" y="540076"/>
                </a:lnTo>
                <a:close/>
              </a:path>
              <a:path w="103504" h="576579">
                <a:moveTo>
                  <a:pt x="96266" y="480060"/>
                </a:moveTo>
                <a:lnTo>
                  <a:pt x="92455" y="481076"/>
                </a:lnTo>
                <a:lnTo>
                  <a:pt x="58039" y="540076"/>
                </a:lnTo>
                <a:lnTo>
                  <a:pt x="58039" y="563499"/>
                </a:lnTo>
                <a:lnTo>
                  <a:pt x="59020" y="563499"/>
                </a:lnTo>
                <a:lnTo>
                  <a:pt x="103377" y="487426"/>
                </a:lnTo>
                <a:lnTo>
                  <a:pt x="102361" y="483616"/>
                </a:lnTo>
                <a:lnTo>
                  <a:pt x="96266" y="480060"/>
                </a:lnTo>
                <a:close/>
              </a:path>
              <a:path w="103504" h="576579">
                <a:moveTo>
                  <a:pt x="51689" y="550962"/>
                </a:moveTo>
                <a:lnTo>
                  <a:pt x="46227" y="560324"/>
                </a:lnTo>
                <a:lnTo>
                  <a:pt x="57150" y="560324"/>
                </a:lnTo>
                <a:lnTo>
                  <a:pt x="51689" y="550962"/>
                </a:lnTo>
                <a:close/>
              </a:path>
              <a:path w="103504" h="576579">
                <a:moveTo>
                  <a:pt x="58039" y="540076"/>
                </a:moveTo>
                <a:lnTo>
                  <a:pt x="51689" y="550962"/>
                </a:lnTo>
                <a:lnTo>
                  <a:pt x="57150" y="560324"/>
                </a:lnTo>
                <a:lnTo>
                  <a:pt x="58039" y="560324"/>
                </a:lnTo>
                <a:lnTo>
                  <a:pt x="58039" y="540076"/>
                </a:lnTo>
                <a:close/>
              </a:path>
              <a:path w="103504" h="576579">
                <a:moveTo>
                  <a:pt x="58039" y="0"/>
                </a:moveTo>
                <a:lnTo>
                  <a:pt x="45339" y="0"/>
                </a:lnTo>
                <a:lnTo>
                  <a:pt x="45339" y="540076"/>
                </a:lnTo>
                <a:lnTo>
                  <a:pt x="51689" y="550962"/>
                </a:lnTo>
                <a:lnTo>
                  <a:pt x="58038" y="540076"/>
                </a:lnTo>
                <a:lnTo>
                  <a:pt x="5803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0802" y="5588508"/>
            <a:ext cx="103505" cy="504190"/>
          </a:xfrm>
          <a:custGeom>
            <a:avLst/>
            <a:gdLst/>
            <a:ahLst/>
            <a:cxnLst/>
            <a:rect l="l" t="t" r="r" b="b"/>
            <a:pathLst>
              <a:path w="103505" h="504189">
                <a:moveTo>
                  <a:pt x="7112" y="408025"/>
                </a:moveTo>
                <a:lnTo>
                  <a:pt x="1016" y="411568"/>
                </a:lnTo>
                <a:lnTo>
                  <a:pt x="0" y="415455"/>
                </a:lnTo>
                <a:lnTo>
                  <a:pt x="1778" y="418477"/>
                </a:lnTo>
                <a:lnTo>
                  <a:pt x="51689" y="504088"/>
                </a:lnTo>
                <a:lnTo>
                  <a:pt x="59041" y="491477"/>
                </a:lnTo>
                <a:lnTo>
                  <a:pt x="45339" y="491477"/>
                </a:lnTo>
                <a:lnTo>
                  <a:pt x="45339" y="468035"/>
                </a:lnTo>
                <a:lnTo>
                  <a:pt x="10922" y="409054"/>
                </a:lnTo>
                <a:lnTo>
                  <a:pt x="7112" y="408025"/>
                </a:lnTo>
                <a:close/>
              </a:path>
              <a:path w="103505" h="504189">
                <a:moveTo>
                  <a:pt x="45339" y="468035"/>
                </a:moveTo>
                <a:lnTo>
                  <a:pt x="45339" y="491477"/>
                </a:lnTo>
                <a:lnTo>
                  <a:pt x="58039" y="491477"/>
                </a:lnTo>
                <a:lnTo>
                  <a:pt x="58039" y="488276"/>
                </a:lnTo>
                <a:lnTo>
                  <a:pt x="46228" y="488276"/>
                </a:lnTo>
                <a:lnTo>
                  <a:pt x="51688" y="478918"/>
                </a:lnTo>
                <a:lnTo>
                  <a:pt x="45339" y="468035"/>
                </a:lnTo>
                <a:close/>
              </a:path>
              <a:path w="103505" h="504189">
                <a:moveTo>
                  <a:pt x="96266" y="408025"/>
                </a:moveTo>
                <a:lnTo>
                  <a:pt x="92456" y="409054"/>
                </a:lnTo>
                <a:lnTo>
                  <a:pt x="58039" y="468035"/>
                </a:lnTo>
                <a:lnTo>
                  <a:pt x="58039" y="491477"/>
                </a:lnTo>
                <a:lnTo>
                  <a:pt x="59041" y="491477"/>
                </a:lnTo>
                <a:lnTo>
                  <a:pt x="101600" y="418477"/>
                </a:lnTo>
                <a:lnTo>
                  <a:pt x="103378" y="415455"/>
                </a:lnTo>
                <a:lnTo>
                  <a:pt x="102362" y="411568"/>
                </a:lnTo>
                <a:lnTo>
                  <a:pt x="96266" y="408025"/>
                </a:lnTo>
                <a:close/>
              </a:path>
              <a:path w="103505" h="504189">
                <a:moveTo>
                  <a:pt x="51688" y="478918"/>
                </a:moveTo>
                <a:lnTo>
                  <a:pt x="46228" y="488276"/>
                </a:lnTo>
                <a:lnTo>
                  <a:pt x="57150" y="488276"/>
                </a:lnTo>
                <a:lnTo>
                  <a:pt x="51688" y="478918"/>
                </a:lnTo>
                <a:close/>
              </a:path>
              <a:path w="103505" h="504189">
                <a:moveTo>
                  <a:pt x="58039" y="468035"/>
                </a:moveTo>
                <a:lnTo>
                  <a:pt x="51688" y="478918"/>
                </a:lnTo>
                <a:lnTo>
                  <a:pt x="57150" y="488276"/>
                </a:lnTo>
                <a:lnTo>
                  <a:pt x="58039" y="488276"/>
                </a:lnTo>
                <a:lnTo>
                  <a:pt x="58039" y="468035"/>
                </a:lnTo>
                <a:close/>
              </a:path>
              <a:path w="103505" h="504189">
                <a:moveTo>
                  <a:pt x="58039" y="0"/>
                </a:moveTo>
                <a:lnTo>
                  <a:pt x="45339" y="0"/>
                </a:lnTo>
                <a:lnTo>
                  <a:pt x="45339" y="468035"/>
                </a:lnTo>
                <a:lnTo>
                  <a:pt x="51688" y="478918"/>
                </a:lnTo>
                <a:lnTo>
                  <a:pt x="58038" y="468035"/>
                </a:lnTo>
                <a:lnTo>
                  <a:pt x="5803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24598" y="5516879"/>
            <a:ext cx="103505" cy="504190"/>
          </a:xfrm>
          <a:custGeom>
            <a:avLst/>
            <a:gdLst/>
            <a:ahLst/>
            <a:cxnLst/>
            <a:rect l="l" t="t" r="r" b="b"/>
            <a:pathLst>
              <a:path w="103504" h="504189">
                <a:moveTo>
                  <a:pt x="7111" y="408025"/>
                </a:moveTo>
                <a:lnTo>
                  <a:pt x="1016" y="411568"/>
                </a:lnTo>
                <a:lnTo>
                  <a:pt x="0" y="415455"/>
                </a:lnTo>
                <a:lnTo>
                  <a:pt x="1777" y="418477"/>
                </a:lnTo>
                <a:lnTo>
                  <a:pt x="51689" y="504088"/>
                </a:lnTo>
                <a:lnTo>
                  <a:pt x="59041" y="491477"/>
                </a:lnTo>
                <a:lnTo>
                  <a:pt x="45339" y="491477"/>
                </a:lnTo>
                <a:lnTo>
                  <a:pt x="45339" y="468035"/>
                </a:lnTo>
                <a:lnTo>
                  <a:pt x="10922" y="409054"/>
                </a:lnTo>
                <a:lnTo>
                  <a:pt x="7111" y="408025"/>
                </a:lnTo>
                <a:close/>
              </a:path>
              <a:path w="103504" h="504189">
                <a:moveTo>
                  <a:pt x="45339" y="468035"/>
                </a:moveTo>
                <a:lnTo>
                  <a:pt x="45339" y="491477"/>
                </a:lnTo>
                <a:lnTo>
                  <a:pt x="58039" y="491477"/>
                </a:lnTo>
                <a:lnTo>
                  <a:pt x="58039" y="488276"/>
                </a:lnTo>
                <a:lnTo>
                  <a:pt x="46227" y="488276"/>
                </a:lnTo>
                <a:lnTo>
                  <a:pt x="51689" y="478918"/>
                </a:lnTo>
                <a:lnTo>
                  <a:pt x="45339" y="468035"/>
                </a:lnTo>
                <a:close/>
              </a:path>
              <a:path w="103504" h="504189">
                <a:moveTo>
                  <a:pt x="96266" y="408025"/>
                </a:moveTo>
                <a:lnTo>
                  <a:pt x="92455" y="409054"/>
                </a:lnTo>
                <a:lnTo>
                  <a:pt x="58039" y="468035"/>
                </a:lnTo>
                <a:lnTo>
                  <a:pt x="58039" y="491477"/>
                </a:lnTo>
                <a:lnTo>
                  <a:pt x="59041" y="491477"/>
                </a:lnTo>
                <a:lnTo>
                  <a:pt x="101600" y="418477"/>
                </a:lnTo>
                <a:lnTo>
                  <a:pt x="103377" y="415455"/>
                </a:lnTo>
                <a:lnTo>
                  <a:pt x="102361" y="411568"/>
                </a:lnTo>
                <a:lnTo>
                  <a:pt x="96266" y="408025"/>
                </a:lnTo>
                <a:close/>
              </a:path>
              <a:path w="103504" h="504189">
                <a:moveTo>
                  <a:pt x="51689" y="478918"/>
                </a:moveTo>
                <a:lnTo>
                  <a:pt x="46227" y="488276"/>
                </a:lnTo>
                <a:lnTo>
                  <a:pt x="57150" y="488276"/>
                </a:lnTo>
                <a:lnTo>
                  <a:pt x="51689" y="478918"/>
                </a:lnTo>
                <a:close/>
              </a:path>
              <a:path w="103504" h="504189">
                <a:moveTo>
                  <a:pt x="58039" y="468035"/>
                </a:moveTo>
                <a:lnTo>
                  <a:pt x="51689" y="478918"/>
                </a:lnTo>
                <a:lnTo>
                  <a:pt x="57150" y="488276"/>
                </a:lnTo>
                <a:lnTo>
                  <a:pt x="58039" y="488276"/>
                </a:lnTo>
                <a:lnTo>
                  <a:pt x="58039" y="468035"/>
                </a:lnTo>
                <a:close/>
              </a:path>
              <a:path w="103504" h="504189">
                <a:moveTo>
                  <a:pt x="58039" y="0"/>
                </a:moveTo>
                <a:lnTo>
                  <a:pt x="45339" y="0"/>
                </a:lnTo>
                <a:lnTo>
                  <a:pt x="45339" y="468035"/>
                </a:lnTo>
                <a:lnTo>
                  <a:pt x="51689" y="478918"/>
                </a:lnTo>
                <a:lnTo>
                  <a:pt x="58038" y="468035"/>
                </a:lnTo>
                <a:lnTo>
                  <a:pt x="5803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64128" y="2486025"/>
            <a:ext cx="2160270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anterior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pituitary</a:t>
            </a:r>
            <a:r>
              <a:rPr sz="18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gland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6383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Gill Sans MT"/>
                <a:cs typeface="Gill Sans MT"/>
              </a:rPr>
              <a:t>Gonadotropins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5" y="0"/>
            <a:ext cx="9084563" cy="6729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4" y="685800"/>
            <a:ext cx="7335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Structure of</a:t>
            </a:r>
            <a:r>
              <a:rPr sz="2800" spc="-4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Sperm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1700783"/>
            <a:ext cx="3796284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2335" y="1412747"/>
            <a:ext cx="4671060" cy="503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788" y="675131"/>
            <a:ext cx="417575" cy="542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609" y="1196784"/>
            <a:ext cx="1224280" cy="675005"/>
          </a:xfrm>
          <a:custGeom>
            <a:avLst/>
            <a:gdLst/>
            <a:ahLst/>
            <a:cxnLst/>
            <a:rect l="l" t="t" r="r" b="b"/>
            <a:pathLst>
              <a:path w="1224280" h="675005">
                <a:moveTo>
                  <a:pt x="0" y="674941"/>
                </a:moveTo>
                <a:lnTo>
                  <a:pt x="1224140" y="674941"/>
                </a:lnTo>
                <a:lnTo>
                  <a:pt x="1224140" y="0"/>
                </a:lnTo>
                <a:lnTo>
                  <a:pt x="0" y="0"/>
                </a:lnTo>
                <a:lnTo>
                  <a:pt x="0" y="674941"/>
                </a:lnTo>
                <a:close/>
              </a:path>
            </a:pathLst>
          </a:custGeom>
          <a:solidFill>
            <a:srgbClr val="FF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7711" y="1196784"/>
            <a:ext cx="6739255" cy="675005"/>
          </a:xfrm>
          <a:custGeom>
            <a:avLst/>
            <a:gdLst/>
            <a:ahLst/>
            <a:cxnLst/>
            <a:rect l="l" t="t" r="r" b="b"/>
            <a:pathLst>
              <a:path w="6739255" h="675005">
                <a:moveTo>
                  <a:pt x="0" y="674941"/>
                </a:moveTo>
                <a:lnTo>
                  <a:pt x="6738747" y="674941"/>
                </a:lnTo>
                <a:lnTo>
                  <a:pt x="6738747" y="0"/>
                </a:lnTo>
                <a:lnTo>
                  <a:pt x="0" y="0"/>
                </a:lnTo>
                <a:lnTo>
                  <a:pt x="0" y="674941"/>
                </a:lnTo>
                <a:close/>
              </a:path>
            </a:pathLst>
          </a:custGeom>
          <a:solidFill>
            <a:srgbClr val="FF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609" y="1871751"/>
            <a:ext cx="1224280" cy="1253490"/>
          </a:xfrm>
          <a:custGeom>
            <a:avLst/>
            <a:gdLst/>
            <a:ahLst/>
            <a:cxnLst/>
            <a:rect l="l" t="t" r="r" b="b"/>
            <a:pathLst>
              <a:path w="1224280" h="1253489">
                <a:moveTo>
                  <a:pt x="0" y="1253464"/>
                </a:moveTo>
                <a:lnTo>
                  <a:pt x="1224140" y="1253464"/>
                </a:lnTo>
                <a:lnTo>
                  <a:pt x="1224140" y="0"/>
                </a:lnTo>
                <a:lnTo>
                  <a:pt x="0" y="0"/>
                </a:lnTo>
                <a:lnTo>
                  <a:pt x="0" y="1253464"/>
                </a:lnTo>
                <a:close/>
              </a:path>
            </a:pathLst>
          </a:custGeom>
          <a:solidFill>
            <a:srgbClr val="FFE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7711" y="1871751"/>
            <a:ext cx="6739255" cy="1253490"/>
          </a:xfrm>
          <a:custGeom>
            <a:avLst/>
            <a:gdLst/>
            <a:ahLst/>
            <a:cxnLst/>
            <a:rect l="l" t="t" r="r" b="b"/>
            <a:pathLst>
              <a:path w="6739255" h="1253489">
                <a:moveTo>
                  <a:pt x="0" y="1253464"/>
                </a:moveTo>
                <a:lnTo>
                  <a:pt x="6738747" y="1253464"/>
                </a:lnTo>
                <a:lnTo>
                  <a:pt x="6738747" y="0"/>
                </a:lnTo>
                <a:lnTo>
                  <a:pt x="0" y="0"/>
                </a:lnTo>
                <a:lnTo>
                  <a:pt x="0" y="1253464"/>
                </a:lnTo>
                <a:close/>
              </a:path>
            </a:pathLst>
          </a:custGeom>
          <a:solidFill>
            <a:srgbClr val="FFE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3609" y="3125139"/>
            <a:ext cx="1224280" cy="537210"/>
          </a:xfrm>
          <a:custGeom>
            <a:avLst/>
            <a:gdLst/>
            <a:ahLst/>
            <a:cxnLst/>
            <a:rect l="l" t="t" r="r" b="b"/>
            <a:pathLst>
              <a:path w="1224280" h="537210">
                <a:moveTo>
                  <a:pt x="0" y="536905"/>
                </a:moveTo>
                <a:lnTo>
                  <a:pt x="1224140" y="536905"/>
                </a:lnTo>
                <a:lnTo>
                  <a:pt x="1224140" y="0"/>
                </a:lnTo>
                <a:lnTo>
                  <a:pt x="0" y="0"/>
                </a:lnTo>
                <a:lnTo>
                  <a:pt x="0" y="536905"/>
                </a:lnTo>
                <a:close/>
              </a:path>
            </a:pathLst>
          </a:custGeom>
          <a:solidFill>
            <a:srgbClr val="FF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7711" y="3125139"/>
            <a:ext cx="6739255" cy="537210"/>
          </a:xfrm>
          <a:custGeom>
            <a:avLst/>
            <a:gdLst/>
            <a:ahLst/>
            <a:cxnLst/>
            <a:rect l="l" t="t" r="r" b="b"/>
            <a:pathLst>
              <a:path w="6739255" h="537210">
                <a:moveTo>
                  <a:pt x="0" y="536905"/>
                </a:moveTo>
                <a:lnTo>
                  <a:pt x="6738747" y="536905"/>
                </a:lnTo>
                <a:lnTo>
                  <a:pt x="6738747" y="0"/>
                </a:lnTo>
                <a:lnTo>
                  <a:pt x="0" y="0"/>
                </a:lnTo>
                <a:lnTo>
                  <a:pt x="0" y="536905"/>
                </a:lnTo>
                <a:close/>
              </a:path>
            </a:pathLst>
          </a:custGeom>
          <a:solidFill>
            <a:srgbClr val="FF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3609" y="3662019"/>
            <a:ext cx="1224280" cy="964565"/>
          </a:xfrm>
          <a:custGeom>
            <a:avLst/>
            <a:gdLst/>
            <a:ahLst/>
            <a:cxnLst/>
            <a:rect l="l" t="t" r="r" b="b"/>
            <a:pathLst>
              <a:path w="1224280" h="964564">
                <a:moveTo>
                  <a:pt x="0" y="964209"/>
                </a:moveTo>
                <a:lnTo>
                  <a:pt x="1224140" y="964209"/>
                </a:lnTo>
                <a:lnTo>
                  <a:pt x="1224140" y="0"/>
                </a:lnTo>
                <a:lnTo>
                  <a:pt x="0" y="0"/>
                </a:lnTo>
                <a:lnTo>
                  <a:pt x="0" y="964209"/>
                </a:lnTo>
                <a:close/>
              </a:path>
            </a:pathLst>
          </a:custGeom>
          <a:solidFill>
            <a:srgbClr val="FFE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7711" y="3662019"/>
            <a:ext cx="6739255" cy="964565"/>
          </a:xfrm>
          <a:custGeom>
            <a:avLst/>
            <a:gdLst/>
            <a:ahLst/>
            <a:cxnLst/>
            <a:rect l="l" t="t" r="r" b="b"/>
            <a:pathLst>
              <a:path w="6739255" h="964564">
                <a:moveTo>
                  <a:pt x="0" y="964209"/>
                </a:moveTo>
                <a:lnTo>
                  <a:pt x="6738747" y="964209"/>
                </a:lnTo>
                <a:lnTo>
                  <a:pt x="6738747" y="0"/>
                </a:lnTo>
                <a:lnTo>
                  <a:pt x="0" y="0"/>
                </a:lnTo>
                <a:lnTo>
                  <a:pt x="0" y="964209"/>
                </a:lnTo>
                <a:close/>
              </a:path>
            </a:pathLst>
          </a:custGeom>
          <a:solidFill>
            <a:srgbClr val="FFE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3609" y="4626292"/>
            <a:ext cx="1224280" cy="675005"/>
          </a:xfrm>
          <a:custGeom>
            <a:avLst/>
            <a:gdLst/>
            <a:ahLst/>
            <a:cxnLst/>
            <a:rect l="l" t="t" r="r" b="b"/>
            <a:pathLst>
              <a:path w="1224280" h="675004">
                <a:moveTo>
                  <a:pt x="0" y="674941"/>
                </a:moveTo>
                <a:lnTo>
                  <a:pt x="1224140" y="674941"/>
                </a:lnTo>
                <a:lnTo>
                  <a:pt x="1224140" y="0"/>
                </a:lnTo>
                <a:lnTo>
                  <a:pt x="0" y="0"/>
                </a:lnTo>
                <a:lnTo>
                  <a:pt x="0" y="674941"/>
                </a:lnTo>
                <a:close/>
              </a:path>
            </a:pathLst>
          </a:custGeom>
          <a:solidFill>
            <a:srgbClr val="FF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7711" y="4626292"/>
            <a:ext cx="6739255" cy="675005"/>
          </a:xfrm>
          <a:custGeom>
            <a:avLst/>
            <a:gdLst/>
            <a:ahLst/>
            <a:cxnLst/>
            <a:rect l="l" t="t" r="r" b="b"/>
            <a:pathLst>
              <a:path w="6739255" h="675004">
                <a:moveTo>
                  <a:pt x="0" y="674941"/>
                </a:moveTo>
                <a:lnTo>
                  <a:pt x="6738747" y="674941"/>
                </a:lnTo>
                <a:lnTo>
                  <a:pt x="6738747" y="0"/>
                </a:lnTo>
                <a:lnTo>
                  <a:pt x="0" y="0"/>
                </a:lnTo>
                <a:lnTo>
                  <a:pt x="0" y="674941"/>
                </a:lnTo>
                <a:close/>
              </a:path>
            </a:pathLst>
          </a:custGeom>
          <a:solidFill>
            <a:srgbClr val="FF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7711" y="1190371"/>
            <a:ext cx="0" cy="4117340"/>
          </a:xfrm>
          <a:custGeom>
            <a:avLst/>
            <a:gdLst/>
            <a:ahLst/>
            <a:cxnLst/>
            <a:rect l="l" t="t" r="r" b="b"/>
            <a:pathLst>
              <a:path h="4117340">
                <a:moveTo>
                  <a:pt x="0" y="0"/>
                </a:moveTo>
                <a:lnTo>
                  <a:pt x="0" y="4117213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7259" y="1871726"/>
            <a:ext cx="7975600" cy="0"/>
          </a:xfrm>
          <a:custGeom>
            <a:avLst/>
            <a:gdLst/>
            <a:ahLst/>
            <a:cxnLst/>
            <a:rect l="l" t="t" r="r" b="b"/>
            <a:pathLst>
              <a:path w="7975600">
                <a:moveTo>
                  <a:pt x="0" y="0"/>
                </a:moveTo>
                <a:lnTo>
                  <a:pt x="7975549" y="0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7259" y="3125216"/>
            <a:ext cx="7975600" cy="0"/>
          </a:xfrm>
          <a:custGeom>
            <a:avLst/>
            <a:gdLst/>
            <a:ahLst/>
            <a:cxnLst/>
            <a:rect l="l" t="t" r="r" b="b"/>
            <a:pathLst>
              <a:path w="7975600">
                <a:moveTo>
                  <a:pt x="0" y="0"/>
                </a:moveTo>
                <a:lnTo>
                  <a:pt x="7975549" y="0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7259" y="3662045"/>
            <a:ext cx="7975600" cy="0"/>
          </a:xfrm>
          <a:custGeom>
            <a:avLst/>
            <a:gdLst/>
            <a:ahLst/>
            <a:cxnLst/>
            <a:rect l="l" t="t" r="r" b="b"/>
            <a:pathLst>
              <a:path w="7975600">
                <a:moveTo>
                  <a:pt x="0" y="0"/>
                </a:moveTo>
                <a:lnTo>
                  <a:pt x="7975549" y="0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7259" y="4626228"/>
            <a:ext cx="7975600" cy="0"/>
          </a:xfrm>
          <a:custGeom>
            <a:avLst/>
            <a:gdLst/>
            <a:ahLst/>
            <a:cxnLst/>
            <a:rect l="l" t="t" r="r" b="b"/>
            <a:pathLst>
              <a:path w="7975600">
                <a:moveTo>
                  <a:pt x="0" y="0"/>
                </a:moveTo>
                <a:lnTo>
                  <a:pt x="7975549" y="0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3609" y="1190371"/>
            <a:ext cx="0" cy="4117340"/>
          </a:xfrm>
          <a:custGeom>
            <a:avLst/>
            <a:gdLst/>
            <a:ahLst/>
            <a:cxnLst/>
            <a:rect l="l" t="t" r="r" b="b"/>
            <a:pathLst>
              <a:path h="4117340">
                <a:moveTo>
                  <a:pt x="0" y="0"/>
                </a:moveTo>
                <a:lnTo>
                  <a:pt x="0" y="4117213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06458" y="1190371"/>
            <a:ext cx="0" cy="4117340"/>
          </a:xfrm>
          <a:custGeom>
            <a:avLst/>
            <a:gdLst/>
            <a:ahLst/>
            <a:cxnLst/>
            <a:rect l="l" t="t" r="r" b="b"/>
            <a:pathLst>
              <a:path h="4117340">
                <a:moveTo>
                  <a:pt x="0" y="0"/>
                </a:moveTo>
                <a:lnTo>
                  <a:pt x="0" y="4117213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7259" y="1196721"/>
            <a:ext cx="7975600" cy="0"/>
          </a:xfrm>
          <a:custGeom>
            <a:avLst/>
            <a:gdLst/>
            <a:ahLst/>
            <a:cxnLst/>
            <a:rect l="l" t="t" r="r" b="b"/>
            <a:pathLst>
              <a:path w="7975600">
                <a:moveTo>
                  <a:pt x="0" y="0"/>
                </a:moveTo>
                <a:lnTo>
                  <a:pt x="7975549" y="0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7259" y="5301234"/>
            <a:ext cx="7975600" cy="0"/>
          </a:xfrm>
          <a:custGeom>
            <a:avLst/>
            <a:gdLst/>
            <a:ahLst/>
            <a:cxnLst/>
            <a:rect l="l" t="t" r="r" b="b"/>
            <a:pathLst>
              <a:path w="7975600">
                <a:moveTo>
                  <a:pt x="0" y="0"/>
                </a:moveTo>
                <a:lnTo>
                  <a:pt x="7975549" y="0"/>
                </a:lnTo>
              </a:path>
            </a:pathLst>
          </a:custGeom>
          <a:ln w="12700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22375" y="1895983"/>
            <a:ext cx="516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Head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46705" y="1895983"/>
            <a:ext cx="61061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Elongated </a:t>
            </a:r>
            <a:r>
              <a:rPr sz="1800" spc="-5" dirty="0">
                <a:latin typeface="Gill Sans MT"/>
                <a:cs typeface="Gill Sans MT"/>
              </a:rPr>
              <a:t>haploid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nucleus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Anterior </a:t>
            </a:r>
            <a:r>
              <a:rPr sz="1800" spc="-5" dirty="0">
                <a:latin typeface="Gill Sans MT"/>
                <a:cs typeface="Gill Sans MT"/>
              </a:rPr>
              <a:t>cap </a:t>
            </a:r>
            <a:r>
              <a:rPr sz="1800" spc="-15" dirty="0">
                <a:latin typeface="Gill Sans MT"/>
                <a:cs typeface="Gill Sans MT"/>
              </a:rPr>
              <a:t>like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acrosome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Acrosome </a:t>
            </a:r>
            <a:r>
              <a:rPr sz="1800" dirty="0">
                <a:latin typeface="Gill Sans MT"/>
                <a:cs typeface="Gill Sans MT"/>
              </a:rPr>
              <a:t>has </a:t>
            </a:r>
            <a:r>
              <a:rPr sz="1800" spc="-15" dirty="0">
                <a:latin typeface="Gill Sans MT"/>
                <a:cs typeface="Gill Sans MT"/>
              </a:rPr>
              <a:t>hydrolytic </a:t>
            </a:r>
            <a:r>
              <a:rPr sz="1800" dirty="0">
                <a:latin typeface="Gill Sans MT"/>
                <a:cs typeface="Gill Sans MT"/>
              </a:rPr>
              <a:t>enzymes </a:t>
            </a:r>
            <a:r>
              <a:rPr sz="1800" spc="-10" dirty="0">
                <a:latin typeface="Gill Sans MT"/>
                <a:cs typeface="Gill Sans MT"/>
              </a:rPr>
              <a:t>(hyaluronidase). </a:t>
            </a:r>
            <a:r>
              <a:rPr sz="1800" dirty="0">
                <a:latin typeface="Gill Sans MT"/>
                <a:cs typeface="Gill Sans MT"/>
              </a:rPr>
              <a:t>It </a:t>
            </a:r>
            <a:r>
              <a:rPr sz="1800" spc="-5" dirty="0">
                <a:latin typeface="Gill Sans MT"/>
                <a:cs typeface="Gill Sans MT"/>
              </a:rPr>
              <a:t>is</a:t>
            </a:r>
            <a:r>
              <a:rPr sz="1800" spc="-23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derived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latin typeface="Gill Sans MT"/>
                <a:cs typeface="Gill Sans MT"/>
              </a:rPr>
              <a:t>from </a:t>
            </a:r>
            <a:r>
              <a:rPr sz="1800" spc="-5" dirty="0">
                <a:latin typeface="Gill Sans MT"/>
                <a:cs typeface="Gill Sans MT"/>
              </a:rPr>
              <a:t>Golgi </a:t>
            </a:r>
            <a:r>
              <a:rPr sz="1800" dirty="0">
                <a:latin typeface="Gill Sans MT"/>
                <a:cs typeface="Gill Sans MT"/>
              </a:rPr>
              <a:t>complex </a:t>
            </a:r>
            <a:r>
              <a:rPr sz="1800" spc="-5" dirty="0">
                <a:latin typeface="Gill Sans MT"/>
                <a:cs typeface="Gill Sans MT"/>
              </a:rPr>
              <a:t>during division </a:t>
            </a:r>
            <a:r>
              <a:rPr sz="1800" dirty="0">
                <a:latin typeface="Gill Sans MT"/>
                <a:cs typeface="Gill Sans MT"/>
              </a:rPr>
              <a:t>– fertilization of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ovum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2375" y="3149600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Neck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46705" y="3149600"/>
            <a:ext cx="3207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Connecting head and </a:t>
            </a:r>
            <a:r>
              <a:rPr sz="1800" spc="-5" dirty="0">
                <a:latin typeface="Gill Sans MT"/>
                <a:cs typeface="Gill Sans MT"/>
              </a:rPr>
              <a:t>middle</a:t>
            </a:r>
            <a:r>
              <a:rPr sz="1800" spc="-1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piece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2375" y="3686682"/>
            <a:ext cx="644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Mi</a:t>
            </a:r>
            <a:r>
              <a:rPr sz="1800" spc="-20" dirty="0">
                <a:latin typeface="Gill Sans MT"/>
                <a:cs typeface="Gill Sans MT"/>
              </a:rPr>
              <a:t>d</a:t>
            </a:r>
            <a:r>
              <a:rPr sz="1800" spc="-5" dirty="0">
                <a:latin typeface="Gill Sans MT"/>
                <a:cs typeface="Gill Sans MT"/>
              </a:rPr>
              <a:t>dle  </a:t>
            </a:r>
            <a:r>
              <a:rPr sz="1800" spc="5" dirty="0">
                <a:latin typeface="Gill Sans MT"/>
                <a:cs typeface="Gill Sans MT"/>
              </a:rPr>
              <a:t>part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46705" y="3686682"/>
            <a:ext cx="6192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Gill Sans MT"/>
                <a:cs typeface="Gill Sans MT"/>
              </a:rPr>
              <a:t>Many </a:t>
            </a:r>
            <a:r>
              <a:rPr sz="1800" spc="-5" dirty="0">
                <a:latin typeface="Gill Sans MT"/>
                <a:cs typeface="Gill Sans MT"/>
              </a:rPr>
              <a:t>mitochondria </a:t>
            </a:r>
            <a:r>
              <a:rPr sz="1800" spc="-10" dirty="0">
                <a:latin typeface="Gill Sans MT"/>
                <a:cs typeface="Gill Sans MT"/>
              </a:rPr>
              <a:t>(produce </a:t>
            </a:r>
            <a:r>
              <a:rPr sz="1800" spc="5" dirty="0">
                <a:latin typeface="Gill Sans MT"/>
                <a:cs typeface="Gill Sans MT"/>
              </a:rPr>
              <a:t>energy </a:t>
            </a:r>
            <a:r>
              <a:rPr sz="1800" spc="-5" dirty="0">
                <a:latin typeface="Gill Sans MT"/>
                <a:cs typeface="Gill Sans MT"/>
              </a:rPr>
              <a:t>for </a:t>
            </a: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10" dirty="0">
                <a:latin typeface="Gill Sans MT"/>
                <a:cs typeface="Gill Sans MT"/>
              </a:rPr>
              <a:t>movement </a:t>
            </a:r>
            <a:r>
              <a:rPr sz="1800" dirty="0">
                <a:latin typeface="Gill Sans MT"/>
                <a:cs typeface="Gill Sans MT"/>
              </a:rPr>
              <a:t>of tail –  motility)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2375" y="4650994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latin typeface="Gill Sans MT"/>
                <a:cs typeface="Gill Sans MT"/>
              </a:rPr>
              <a:t>T</a:t>
            </a:r>
            <a:r>
              <a:rPr sz="1800" dirty="0">
                <a:latin typeface="Gill Sans MT"/>
                <a:cs typeface="Gill Sans MT"/>
              </a:rPr>
              <a:t>ail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46705" y="4650994"/>
            <a:ext cx="1503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Long</a:t>
            </a:r>
            <a:r>
              <a:rPr sz="1800" spc="-8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slender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Vibration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11708" y="5508752"/>
            <a:ext cx="36499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60% </a:t>
            </a:r>
            <a:r>
              <a:rPr sz="1800" spc="-5" dirty="0">
                <a:latin typeface="Gill Sans MT"/>
                <a:cs typeface="Gill Sans MT"/>
              </a:rPr>
              <a:t>must </a:t>
            </a:r>
            <a:r>
              <a:rPr sz="1800" spc="-25" dirty="0">
                <a:latin typeface="Gill Sans MT"/>
                <a:cs typeface="Gill Sans MT"/>
              </a:rPr>
              <a:t>have </a:t>
            </a:r>
            <a:r>
              <a:rPr sz="1800" dirty="0">
                <a:latin typeface="Gill Sans MT"/>
                <a:cs typeface="Gill Sans MT"/>
              </a:rPr>
              <a:t>normal </a:t>
            </a:r>
            <a:r>
              <a:rPr sz="1800" spc="-5" dirty="0">
                <a:latin typeface="Gill Sans MT"/>
                <a:cs typeface="Gill Sans MT"/>
              </a:rPr>
              <a:t>shape </a:t>
            </a:r>
            <a:r>
              <a:rPr sz="1800" dirty="0">
                <a:latin typeface="Gill Sans MT"/>
                <a:cs typeface="Gill Sans MT"/>
              </a:rPr>
              <a:t>, size</a:t>
            </a:r>
            <a:r>
              <a:rPr sz="1800" spc="-3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and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22375" y="5508752"/>
            <a:ext cx="4125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200-300 million sperms </a:t>
            </a:r>
            <a:r>
              <a:rPr sz="1800" dirty="0">
                <a:latin typeface="Gill Sans MT"/>
                <a:cs typeface="Gill Sans MT"/>
              </a:rPr>
              <a:t>– one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ejaculation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ill Sans MT"/>
                <a:cs typeface="Gill Sans MT"/>
              </a:rPr>
              <a:t>40%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motility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122374" y="152400"/>
            <a:ext cx="718342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lgerian"/>
                <a:cs typeface="Algerian"/>
              </a:rPr>
              <a:t>Sperm</a:t>
            </a:r>
            <a:r>
              <a:rPr spc="-60" dirty="0">
                <a:latin typeface="Algerian"/>
                <a:cs typeface="Algerian"/>
              </a:rPr>
              <a:t> </a:t>
            </a:r>
            <a:r>
              <a:rPr spc="-5" dirty="0">
                <a:latin typeface="Algerian"/>
                <a:cs typeface="Algerian"/>
              </a:rPr>
              <a:t>structure</a:t>
            </a:r>
          </a:p>
        </p:txBody>
      </p:sp>
      <p:sp>
        <p:nvSpPr>
          <p:cNvPr id="46" name="object 34"/>
          <p:cNvSpPr txBox="1"/>
          <p:nvPr/>
        </p:nvSpPr>
        <p:spPr>
          <a:xfrm>
            <a:off x="1122374" y="719708"/>
            <a:ext cx="7716825" cy="1075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Gill Sans MT"/>
                <a:cs typeface="Gill Sans MT"/>
              </a:rPr>
              <a:t>Plasma membrane </a:t>
            </a:r>
            <a:r>
              <a:rPr sz="2000" spc="-10" dirty="0">
                <a:latin typeface="Gill Sans MT"/>
                <a:cs typeface="Gill Sans MT"/>
              </a:rPr>
              <a:t>envelops </a:t>
            </a:r>
            <a:r>
              <a:rPr sz="2000" spc="-5" dirty="0">
                <a:latin typeface="Gill Sans MT"/>
                <a:cs typeface="Gill Sans MT"/>
              </a:rPr>
              <a:t>entire</a:t>
            </a:r>
            <a:r>
              <a:rPr sz="2000" spc="-12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body.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1236345" algn="l"/>
              </a:tabLst>
            </a:pPr>
            <a:r>
              <a:rPr sz="1800" b="1" spc="-5" dirty="0">
                <a:latin typeface="Gill Sans MT"/>
                <a:cs typeface="Gill Sans MT"/>
              </a:rPr>
              <a:t>Part</a:t>
            </a:r>
            <a:r>
              <a:rPr sz="1800" b="1" spc="-20" dirty="0">
                <a:latin typeface="Gill Sans MT"/>
                <a:cs typeface="Gill Sans MT"/>
              </a:rPr>
              <a:t> </a:t>
            </a:r>
            <a:r>
              <a:rPr sz="1800" b="1" spc="-5" dirty="0">
                <a:latin typeface="Gill Sans MT"/>
                <a:cs typeface="Gill Sans MT"/>
              </a:rPr>
              <a:t>of	</a:t>
            </a:r>
            <a:r>
              <a:rPr sz="1800" b="1" dirty="0">
                <a:latin typeface="Gill Sans MT"/>
                <a:cs typeface="Gill Sans MT"/>
              </a:rPr>
              <a:t>Details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ill Sans MT"/>
                <a:cs typeface="Gill Sans MT"/>
              </a:rPr>
              <a:t>sperm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228600"/>
            <a:ext cx="7941945" cy="10248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200" b="1" spc="-5" dirty="0">
                <a:solidFill>
                  <a:srgbClr val="562213"/>
                </a:solidFill>
                <a:latin typeface="Gill Sans MT"/>
                <a:cs typeface="Gill Sans MT"/>
              </a:rPr>
              <a:t>OOGENESIS</a:t>
            </a:r>
            <a:endParaRPr sz="2200">
              <a:latin typeface="Gill Sans MT"/>
              <a:cs typeface="Gill Sans MT"/>
            </a:endParaRPr>
          </a:p>
          <a:p>
            <a:pPr marL="130175" marR="508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10" dirty="0">
                <a:latin typeface="Gill Sans MT"/>
                <a:cs typeface="Gill Sans MT"/>
              </a:rPr>
              <a:t>process </a:t>
            </a:r>
            <a:r>
              <a:rPr sz="1800" dirty="0">
                <a:latin typeface="Gill Sans MT"/>
                <a:cs typeface="Gill Sans MT"/>
              </a:rPr>
              <a:t>of </a:t>
            </a:r>
            <a:r>
              <a:rPr sz="1800" spc="-5" dirty="0">
                <a:latin typeface="Gill Sans MT"/>
                <a:cs typeface="Gill Sans MT"/>
              </a:rPr>
              <a:t>formation </a:t>
            </a:r>
            <a:r>
              <a:rPr sz="1800" dirty="0">
                <a:latin typeface="Gill Sans MT"/>
                <a:cs typeface="Gill Sans MT"/>
              </a:rPr>
              <a:t>of </a:t>
            </a:r>
            <a:r>
              <a:rPr sz="1800" spc="-5" dirty="0">
                <a:latin typeface="Gill Sans MT"/>
                <a:cs typeface="Gill Sans MT"/>
              </a:rPr>
              <a:t>haploid ovum </a:t>
            </a:r>
            <a:r>
              <a:rPr sz="1800" spc="-15" dirty="0">
                <a:latin typeface="Gill Sans MT"/>
                <a:cs typeface="Gill Sans MT"/>
              </a:rPr>
              <a:t>from </a:t>
            </a:r>
            <a:r>
              <a:rPr sz="1800" spc="-5" dirty="0">
                <a:latin typeface="Gill Sans MT"/>
                <a:cs typeface="Gill Sans MT"/>
              </a:rPr>
              <a:t>diploid oogonia </a:t>
            </a:r>
            <a:r>
              <a:rPr sz="1800" dirty="0">
                <a:latin typeface="Gill Sans MT"/>
                <a:cs typeface="Gill Sans MT"/>
              </a:rPr>
              <a:t>cells </a:t>
            </a:r>
            <a:r>
              <a:rPr sz="1800" spc="-5" dirty="0">
                <a:latin typeface="Gill Sans MT"/>
                <a:cs typeface="Gill Sans MT"/>
              </a:rPr>
              <a:t>in </a:t>
            </a: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5" dirty="0">
                <a:latin typeface="Gill Sans MT"/>
                <a:cs typeface="Gill Sans MT"/>
              </a:rPr>
              <a:t>ovary </a:t>
            </a:r>
            <a:r>
              <a:rPr sz="1800" spc="-5" dirty="0">
                <a:latin typeface="Gill Sans MT"/>
                <a:cs typeface="Gill Sans MT"/>
              </a:rPr>
              <a:t>is  </a:t>
            </a:r>
            <a:r>
              <a:rPr sz="1800" dirty="0">
                <a:latin typeface="Gill Sans MT"/>
                <a:cs typeface="Gill Sans MT"/>
              </a:rPr>
              <a:t>called </a:t>
            </a:r>
            <a:r>
              <a:rPr sz="1800" spc="5" dirty="0">
                <a:latin typeface="Gill Sans MT"/>
                <a:cs typeface="Gill Sans MT"/>
              </a:rPr>
              <a:t>oogenesis.This </a:t>
            </a:r>
            <a:r>
              <a:rPr sz="1800" dirty="0">
                <a:latin typeface="Gill Sans MT"/>
                <a:cs typeface="Gill Sans MT"/>
              </a:rPr>
              <a:t>begins at begins at embryonic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development.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477" y="1341882"/>
            <a:ext cx="984885" cy="1405255"/>
          </a:xfrm>
          <a:custGeom>
            <a:avLst/>
            <a:gdLst/>
            <a:ahLst/>
            <a:cxnLst/>
            <a:rect l="l" t="t" r="r" b="b"/>
            <a:pathLst>
              <a:path w="984885" h="1405255">
                <a:moveTo>
                  <a:pt x="0" y="0"/>
                </a:moveTo>
                <a:lnTo>
                  <a:pt x="0" y="912876"/>
                </a:lnTo>
                <a:lnTo>
                  <a:pt x="492252" y="1405127"/>
                </a:lnTo>
                <a:lnTo>
                  <a:pt x="984504" y="912876"/>
                </a:lnTo>
                <a:lnTo>
                  <a:pt x="984504" y="492251"/>
                </a:lnTo>
                <a:lnTo>
                  <a:pt x="492252" y="492251"/>
                </a:lnTo>
                <a:lnTo>
                  <a:pt x="0" y="0"/>
                </a:lnTo>
                <a:close/>
              </a:path>
              <a:path w="984885" h="1405255">
                <a:moveTo>
                  <a:pt x="984504" y="0"/>
                </a:moveTo>
                <a:lnTo>
                  <a:pt x="492252" y="492251"/>
                </a:lnTo>
                <a:lnTo>
                  <a:pt x="984504" y="492251"/>
                </a:lnTo>
                <a:lnTo>
                  <a:pt x="984504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477" y="1341882"/>
            <a:ext cx="984885" cy="1405255"/>
          </a:xfrm>
          <a:custGeom>
            <a:avLst/>
            <a:gdLst/>
            <a:ahLst/>
            <a:cxnLst/>
            <a:rect l="l" t="t" r="r" b="b"/>
            <a:pathLst>
              <a:path w="984885" h="1405255">
                <a:moveTo>
                  <a:pt x="984504" y="0"/>
                </a:moveTo>
                <a:lnTo>
                  <a:pt x="984504" y="912876"/>
                </a:lnTo>
                <a:lnTo>
                  <a:pt x="492252" y="1405127"/>
                </a:lnTo>
                <a:lnTo>
                  <a:pt x="0" y="912876"/>
                </a:lnTo>
                <a:lnTo>
                  <a:pt x="0" y="0"/>
                </a:lnTo>
                <a:lnTo>
                  <a:pt x="492252" y="492251"/>
                </a:lnTo>
                <a:lnTo>
                  <a:pt x="984504" y="0"/>
                </a:lnTo>
                <a:close/>
              </a:path>
            </a:pathLst>
          </a:custGeom>
          <a:ln w="25908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1731" y="1896617"/>
            <a:ext cx="6908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Gill Sans MT"/>
                <a:cs typeface="Gill Sans MT"/>
              </a:rPr>
              <a:t>Oogonia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9982" y="1341882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30">
                <a:moveTo>
                  <a:pt x="7288022" y="0"/>
                </a:moveTo>
                <a:lnTo>
                  <a:pt x="0" y="0"/>
                </a:lnTo>
                <a:lnTo>
                  <a:pt x="0" y="912876"/>
                </a:lnTo>
                <a:lnTo>
                  <a:pt x="7288022" y="912876"/>
                </a:lnTo>
                <a:lnTo>
                  <a:pt x="7336129" y="905123"/>
                </a:lnTo>
                <a:lnTo>
                  <a:pt x="7377897" y="883533"/>
                </a:lnTo>
                <a:lnTo>
                  <a:pt x="7410825" y="850605"/>
                </a:lnTo>
                <a:lnTo>
                  <a:pt x="7432415" y="808837"/>
                </a:lnTo>
                <a:lnTo>
                  <a:pt x="7440168" y="760729"/>
                </a:lnTo>
                <a:lnTo>
                  <a:pt x="7440168" y="152145"/>
                </a:lnTo>
                <a:lnTo>
                  <a:pt x="7432415" y="104038"/>
                </a:lnTo>
                <a:lnTo>
                  <a:pt x="7410825" y="62270"/>
                </a:lnTo>
                <a:lnTo>
                  <a:pt x="7377897" y="29342"/>
                </a:lnTo>
                <a:lnTo>
                  <a:pt x="7336129" y="7752"/>
                </a:lnTo>
                <a:lnTo>
                  <a:pt x="728802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9982" y="1341882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30">
                <a:moveTo>
                  <a:pt x="7440168" y="152145"/>
                </a:moveTo>
                <a:lnTo>
                  <a:pt x="7440168" y="760729"/>
                </a:lnTo>
                <a:lnTo>
                  <a:pt x="7432415" y="808837"/>
                </a:lnTo>
                <a:lnTo>
                  <a:pt x="7410825" y="850605"/>
                </a:lnTo>
                <a:lnTo>
                  <a:pt x="7377897" y="883533"/>
                </a:lnTo>
                <a:lnTo>
                  <a:pt x="7336129" y="905123"/>
                </a:lnTo>
                <a:lnTo>
                  <a:pt x="7288022" y="912876"/>
                </a:lnTo>
                <a:lnTo>
                  <a:pt x="0" y="912876"/>
                </a:lnTo>
                <a:lnTo>
                  <a:pt x="0" y="0"/>
                </a:lnTo>
                <a:lnTo>
                  <a:pt x="7288022" y="0"/>
                </a:lnTo>
                <a:lnTo>
                  <a:pt x="7336129" y="7752"/>
                </a:lnTo>
                <a:lnTo>
                  <a:pt x="7377897" y="29342"/>
                </a:lnTo>
                <a:lnTo>
                  <a:pt x="7410825" y="62270"/>
                </a:lnTo>
                <a:lnTo>
                  <a:pt x="7432415" y="104038"/>
                </a:lnTo>
                <a:lnTo>
                  <a:pt x="7440168" y="152145"/>
                </a:lnTo>
                <a:close/>
              </a:path>
            </a:pathLst>
          </a:custGeom>
          <a:ln w="25907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3900" y="1483867"/>
            <a:ext cx="342963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Gill Sans MT"/>
                <a:cs typeface="Gill Sans MT"/>
              </a:rPr>
              <a:t>Gamete </a:t>
            </a:r>
            <a:r>
              <a:rPr sz="1800" dirty="0">
                <a:latin typeface="Gill Sans MT"/>
                <a:cs typeface="Gill Sans MT"/>
              </a:rPr>
              <a:t>mother cell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(2n)</a:t>
            </a:r>
            <a:endParaRPr sz="18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Gill Sans MT"/>
                <a:cs typeface="Gill Sans MT"/>
              </a:rPr>
              <a:t>At </a:t>
            </a:r>
            <a:r>
              <a:rPr sz="1800" spc="5" dirty="0">
                <a:latin typeface="Gill Sans MT"/>
                <a:cs typeface="Gill Sans MT"/>
              </a:rPr>
              <a:t>birth </a:t>
            </a:r>
            <a:r>
              <a:rPr sz="1800" spc="-10" dirty="0">
                <a:latin typeface="Gill Sans MT"/>
                <a:cs typeface="Gill Sans MT"/>
              </a:rPr>
              <a:t>many </a:t>
            </a:r>
            <a:r>
              <a:rPr sz="1800" dirty="0">
                <a:latin typeface="Gill Sans MT"/>
                <a:cs typeface="Gill Sans MT"/>
              </a:rPr>
              <a:t>million </a:t>
            </a:r>
            <a:r>
              <a:rPr sz="1800" spc="-5" dirty="0">
                <a:latin typeface="Gill Sans MT"/>
                <a:cs typeface="Gill Sans MT"/>
              </a:rPr>
              <a:t>in fetal</a:t>
            </a:r>
            <a:r>
              <a:rPr sz="1800" spc="-90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ovary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477" y="2600705"/>
            <a:ext cx="984885" cy="1405255"/>
          </a:xfrm>
          <a:custGeom>
            <a:avLst/>
            <a:gdLst/>
            <a:ahLst/>
            <a:cxnLst/>
            <a:rect l="l" t="t" r="r" b="b"/>
            <a:pathLst>
              <a:path w="984885" h="1405254">
                <a:moveTo>
                  <a:pt x="0" y="0"/>
                </a:moveTo>
                <a:lnTo>
                  <a:pt x="0" y="912876"/>
                </a:lnTo>
                <a:lnTo>
                  <a:pt x="492252" y="1405128"/>
                </a:lnTo>
                <a:lnTo>
                  <a:pt x="984504" y="912876"/>
                </a:lnTo>
                <a:lnTo>
                  <a:pt x="984504" y="492252"/>
                </a:lnTo>
                <a:lnTo>
                  <a:pt x="492252" y="492252"/>
                </a:lnTo>
                <a:lnTo>
                  <a:pt x="0" y="0"/>
                </a:lnTo>
                <a:close/>
              </a:path>
              <a:path w="984885" h="1405254">
                <a:moveTo>
                  <a:pt x="984504" y="0"/>
                </a:moveTo>
                <a:lnTo>
                  <a:pt x="492252" y="492252"/>
                </a:lnTo>
                <a:lnTo>
                  <a:pt x="984504" y="492252"/>
                </a:lnTo>
                <a:lnTo>
                  <a:pt x="984504" y="0"/>
                </a:lnTo>
                <a:close/>
              </a:path>
            </a:pathLst>
          </a:custGeom>
          <a:solidFill>
            <a:srgbClr val="C3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477" y="2600705"/>
            <a:ext cx="984885" cy="1405255"/>
          </a:xfrm>
          <a:custGeom>
            <a:avLst/>
            <a:gdLst/>
            <a:ahLst/>
            <a:cxnLst/>
            <a:rect l="l" t="t" r="r" b="b"/>
            <a:pathLst>
              <a:path w="984885" h="1405254">
                <a:moveTo>
                  <a:pt x="984504" y="0"/>
                </a:moveTo>
                <a:lnTo>
                  <a:pt x="984504" y="912876"/>
                </a:lnTo>
                <a:lnTo>
                  <a:pt x="492252" y="1405128"/>
                </a:lnTo>
                <a:lnTo>
                  <a:pt x="0" y="912876"/>
                </a:lnTo>
                <a:lnTo>
                  <a:pt x="0" y="0"/>
                </a:lnTo>
                <a:lnTo>
                  <a:pt x="492252" y="492252"/>
                </a:lnTo>
                <a:lnTo>
                  <a:pt x="984504" y="0"/>
                </a:lnTo>
                <a:close/>
              </a:path>
            </a:pathLst>
          </a:custGeom>
          <a:ln w="25908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211" y="3056635"/>
            <a:ext cx="630555" cy="4521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7625" marR="5080" indent="-35560">
              <a:lnSpc>
                <a:spcPts val="1560"/>
              </a:lnSpc>
              <a:spcBef>
                <a:spcPts val="350"/>
              </a:spcBef>
            </a:pPr>
            <a:r>
              <a:rPr sz="1500" dirty="0">
                <a:solidFill>
                  <a:srgbClr val="FFFFFF"/>
                </a:solidFill>
                <a:latin typeface="Gill Sans MT"/>
                <a:cs typeface="Gill Sans MT"/>
              </a:rPr>
              <a:t>Pr</a:t>
            </a:r>
            <a:r>
              <a:rPr sz="1500" spc="-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500" spc="-5" dirty="0">
                <a:solidFill>
                  <a:srgbClr val="FFFFFF"/>
                </a:solidFill>
                <a:latin typeface="Gill Sans MT"/>
                <a:cs typeface="Gill Sans MT"/>
              </a:rPr>
              <a:t>ma</a:t>
            </a:r>
            <a:r>
              <a:rPr sz="1500" spc="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500" dirty="0">
                <a:solidFill>
                  <a:srgbClr val="FFFFFF"/>
                </a:solidFill>
                <a:latin typeface="Gill Sans MT"/>
                <a:cs typeface="Gill Sans MT"/>
              </a:rPr>
              <a:t>y  oocyte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9982" y="2600705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29">
                <a:moveTo>
                  <a:pt x="7288022" y="0"/>
                </a:moveTo>
                <a:lnTo>
                  <a:pt x="0" y="0"/>
                </a:lnTo>
                <a:lnTo>
                  <a:pt x="0" y="912876"/>
                </a:lnTo>
                <a:lnTo>
                  <a:pt x="7288022" y="912876"/>
                </a:lnTo>
                <a:lnTo>
                  <a:pt x="7336129" y="905123"/>
                </a:lnTo>
                <a:lnTo>
                  <a:pt x="7377897" y="883533"/>
                </a:lnTo>
                <a:lnTo>
                  <a:pt x="7410825" y="850605"/>
                </a:lnTo>
                <a:lnTo>
                  <a:pt x="7432415" y="808837"/>
                </a:lnTo>
                <a:lnTo>
                  <a:pt x="7440168" y="760730"/>
                </a:lnTo>
                <a:lnTo>
                  <a:pt x="7440168" y="152146"/>
                </a:lnTo>
                <a:lnTo>
                  <a:pt x="7432415" y="104038"/>
                </a:lnTo>
                <a:lnTo>
                  <a:pt x="7410825" y="62270"/>
                </a:lnTo>
                <a:lnTo>
                  <a:pt x="7377897" y="29342"/>
                </a:lnTo>
                <a:lnTo>
                  <a:pt x="7336129" y="7752"/>
                </a:lnTo>
                <a:lnTo>
                  <a:pt x="728802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9982" y="2600705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29">
                <a:moveTo>
                  <a:pt x="7440168" y="152146"/>
                </a:moveTo>
                <a:lnTo>
                  <a:pt x="7440168" y="760730"/>
                </a:lnTo>
                <a:lnTo>
                  <a:pt x="7432415" y="808837"/>
                </a:lnTo>
                <a:lnTo>
                  <a:pt x="7410825" y="850605"/>
                </a:lnTo>
                <a:lnTo>
                  <a:pt x="7377897" y="883533"/>
                </a:lnTo>
                <a:lnTo>
                  <a:pt x="7336129" y="905123"/>
                </a:lnTo>
                <a:lnTo>
                  <a:pt x="7288022" y="912876"/>
                </a:lnTo>
                <a:lnTo>
                  <a:pt x="0" y="912876"/>
                </a:lnTo>
                <a:lnTo>
                  <a:pt x="0" y="0"/>
                </a:lnTo>
                <a:lnTo>
                  <a:pt x="7288022" y="0"/>
                </a:lnTo>
                <a:lnTo>
                  <a:pt x="7336129" y="7752"/>
                </a:lnTo>
                <a:lnTo>
                  <a:pt x="7377897" y="29342"/>
                </a:lnTo>
                <a:lnTo>
                  <a:pt x="7410825" y="62270"/>
                </a:lnTo>
                <a:lnTo>
                  <a:pt x="7432415" y="104038"/>
                </a:lnTo>
                <a:lnTo>
                  <a:pt x="7440168" y="152146"/>
                </a:lnTo>
                <a:close/>
              </a:path>
            </a:pathLst>
          </a:custGeom>
          <a:ln w="25907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3900" y="2743580"/>
            <a:ext cx="320040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Gill Sans MT"/>
                <a:cs typeface="Gill Sans MT"/>
              </a:rPr>
              <a:t>Propahse </a:t>
            </a:r>
            <a:r>
              <a:rPr sz="1800" dirty="0">
                <a:latin typeface="Gill Sans MT"/>
                <a:cs typeface="Gill Sans MT"/>
              </a:rPr>
              <a:t>–I of </a:t>
            </a:r>
            <a:r>
              <a:rPr sz="1800" spc="-5" dirty="0">
                <a:latin typeface="Gill Sans MT"/>
                <a:cs typeface="Gill Sans MT"/>
              </a:rPr>
              <a:t>meiotic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division.</a:t>
            </a:r>
            <a:endParaRPr sz="18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Char char="•"/>
              <a:tabLst>
                <a:tab pos="185420" algn="l"/>
              </a:tabLst>
            </a:pPr>
            <a:r>
              <a:rPr sz="1800" spc="-25" dirty="0">
                <a:latin typeface="Gill Sans MT"/>
                <a:cs typeface="Gill Sans MT"/>
              </a:rPr>
              <a:t>Temporary </a:t>
            </a:r>
            <a:r>
              <a:rPr sz="1800" spc="-10" dirty="0">
                <a:latin typeface="Gill Sans MT"/>
                <a:cs typeface="Gill Sans MT"/>
              </a:rPr>
              <a:t>arrested </a:t>
            </a:r>
            <a:r>
              <a:rPr sz="1800" dirty="0">
                <a:latin typeface="Gill Sans MT"/>
                <a:cs typeface="Gill Sans MT"/>
              </a:rPr>
              <a:t>in this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stage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5477" y="3861053"/>
            <a:ext cx="984885" cy="1403985"/>
          </a:xfrm>
          <a:custGeom>
            <a:avLst/>
            <a:gdLst/>
            <a:ahLst/>
            <a:cxnLst/>
            <a:rect l="l" t="t" r="r" b="b"/>
            <a:pathLst>
              <a:path w="984885" h="1403985">
                <a:moveTo>
                  <a:pt x="0" y="0"/>
                </a:moveTo>
                <a:lnTo>
                  <a:pt x="0" y="911352"/>
                </a:lnTo>
                <a:lnTo>
                  <a:pt x="492252" y="1403604"/>
                </a:lnTo>
                <a:lnTo>
                  <a:pt x="984504" y="911352"/>
                </a:lnTo>
                <a:lnTo>
                  <a:pt x="984504" y="492252"/>
                </a:lnTo>
                <a:lnTo>
                  <a:pt x="492252" y="492252"/>
                </a:lnTo>
                <a:lnTo>
                  <a:pt x="0" y="0"/>
                </a:lnTo>
                <a:close/>
              </a:path>
              <a:path w="984885" h="1403985">
                <a:moveTo>
                  <a:pt x="984504" y="0"/>
                </a:moveTo>
                <a:lnTo>
                  <a:pt x="492252" y="492252"/>
                </a:lnTo>
                <a:lnTo>
                  <a:pt x="984504" y="492252"/>
                </a:lnTo>
                <a:lnTo>
                  <a:pt x="984504" y="0"/>
                </a:lnTo>
                <a:close/>
              </a:path>
            </a:pathLst>
          </a:custGeom>
          <a:solidFill>
            <a:srgbClr val="84A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477" y="3861053"/>
            <a:ext cx="984885" cy="1403985"/>
          </a:xfrm>
          <a:custGeom>
            <a:avLst/>
            <a:gdLst/>
            <a:ahLst/>
            <a:cxnLst/>
            <a:rect l="l" t="t" r="r" b="b"/>
            <a:pathLst>
              <a:path w="984885" h="1403985">
                <a:moveTo>
                  <a:pt x="984504" y="0"/>
                </a:moveTo>
                <a:lnTo>
                  <a:pt x="984504" y="911352"/>
                </a:lnTo>
                <a:lnTo>
                  <a:pt x="492252" y="1403604"/>
                </a:lnTo>
                <a:lnTo>
                  <a:pt x="0" y="911352"/>
                </a:lnTo>
                <a:lnTo>
                  <a:pt x="0" y="0"/>
                </a:lnTo>
                <a:lnTo>
                  <a:pt x="492252" y="492252"/>
                </a:lnTo>
                <a:lnTo>
                  <a:pt x="984504" y="0"/>
                </a:lnTo>
                <a:close/>
              </a:path>
            </a:pathLst>
          </a:custGeom>
          <a:ln w="25908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211" y="4316348"/>
            <a:ext cx="630555" cy="4521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68580" marR="5080" indent="-56515">
              <a:lnSpc>
                <a:spcPts val="1560"/>
              </a:lnSpc>
              <a:spcBef>
                <a:spcPts val="350"/>
              </a:spcBef>
            </a:pPr>
            <a:r>
              <a:rPr sz="1500" dirty="0">
                <a:solidFill>
                  <a:srgbClr val="FFFFFF"/>
                </a:solidFill>
                <a:latin typeface="Gill Sans MT"/>
                <a:cs typeface="Gill Sans MT"/>
              </a:rPr>
              <a:t>Pr</a:t>
            </a:r>
            <a:r>
              <a:rPr sz="1500" spc="-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500" spc="-5" dirty="0">
                <a:solidFill>
                  <a:srgbClr val="FFFFFF"/>
                </a:solidFill>
                <a:latin typeface="Gill Sans MT"/>
                <a:cs typeface="Gill Sans MT"/>
              </a:rPr>
              <a:t>ma</a:t>
            </a:r>
            <a:r>
              <a:rPr sz="1500" spc="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500" dirty="0">
                <a:solidFill>
                  <a:srgbClr val="FFFFFF"/>
                </a:solidFill>
                <a:latin typeface="Gill Sans MT"/>
                <a:cs typeface="Gill Sans MT"/>
              </a:rPr>
              <a:t>y  </a:t>
            </a:r>
            <a:r>
              <a:rPr sz="1500" spc="-10" dirty="0">
                <a:solidFill>
                  <a:srgbClr val="FFFFFF"/>
                </a:solidFill>
                <a:latin typeface="Gill Sans MT"/>
                <a:cs typeface="Gill Sans MT"/>
              </a:rPr>
              <a:t>follicle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9982" y="3861053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29">
                <a:moveTo>
                  <a:pt x="7288022" y="0"/>
                </a:moveTo>
                <a:lnTo>
                  <a:pt x="0" y="0"/>
                </a:lnTo>
                <a:lnTo>
                  <a:pt x="0" y="912876"/>
                </a:lnTo>
                <a:lnTo>
                  <a:pt x="7288022" y="912876"/>
                </a:lnTo>
                <a:lnTo>
                  <a:pt x="7336129" y="905123"/>
                </a:lnTo>
                <a:lnTo>
                  <a:pt x="7377897" y="883533"/>
                </a:lnTo>
                <a:lnTo>
                  <a:pt x="7410825" y="850605"/>
                </a:lnTo>
                <a:lnTo>
                  <a:pt x="7432415" y="808837"/>
                </a:lnTo>
                <a:lnTo>
                  <a:pt x="7440168" y="760730"/>
                </a:lnTo>
                <a:lnTo>
                  <a:pt x="7440168" y="152146"/>
                </a:lnTo>
                <a:lnTo>
                  <a:pt x="7432415" y="104038"/>
                </a:lnTo>
                <a:lnTo>
                  <a:pt x="7410825" y="62270"/>
                </a:lnTo>
                <a:lnTo>
                  <a:pt x="7377897" y="29342"/>
                </a:lnTo>
                <a:lnTo>
                  <a:pt x="7336129" y="7752"/>
                </a:lnTo>
                <a:lnTo>
                  <a:pt x="728802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9982" y="3861053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29">
                <a:moveTo>
                  <a:pt x="7440168" y="152146"/>
                </a:moveTo>
                <a:lnTo>
                  <a:pt x="7440168" y="760730"/>
                </a:lnTo>
                <a:lnTo>
                  <a:pt x="7432415" y="808837"/>
                </a:lnTo>
                <a:lnTo>
                  <a:pt x="7410825" y="850605"/>
                </a:lnTo>
                <a:lnTo>
                  <a:pt x="7377897" y="883533"/>
                </a:lnTo>
                <a:lnTo>
                  <a:pt x="7336129" y="905123"/>
                </a:lnTo>
                <a:lnTo>
                  <a:pt x="7288022" y="912876"/>
                </a:lnTo>
                <a:lnTo>
                  <a:pt x="0" y="912876"/>
                </a:lnTo>
                <a:lnTo>
                  <a:pt x="0" y="0"/>
                </a:lnTo>
                <a:lnTo>
                  <a:pt x="7288022" y="0"/>
                </a:lnTo>
                <a:lnTo>
                  <a:pt x="7336129" y="7752"/>
                </a:lnTo>
                <a:lnTo>
                  <a:pt x="7377897" y="29342"/>
                </a:lnTo>
                <a:lnTo>
                  <a:pt x="7410825" y="62270"/>
                </a:lnTo>
                <a:lnTo>
                  <a:pt x="7432415" y="104038"/>
                </a:lnTo>
                <a:lnTo>
                  <a:pt x="7440168" y="152146"/>
                </a:lnTo>
                <a:close/>
              </a:path>
            </a:pathLst>
          </a:custGeom>
          <a:ln w="25907">
            <a:solidFill>
              <a:srgbClr val="84A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93900" y="3864102"/>
            <a:ext cx="447357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5" dirty="0">
                <a:latin typeface="Gill Sans MT"/>
                <a:cs typeface="Gill Sans MT"/>
              </a:rPr>
              <a:t>Primary </a:t>
            </a:r>
            <a:r>
              <a:rPr sz="1800" dirty="0">
                <a:latin typeface="Gill Sans MT"/>
                <a:cs typeface="Gill Sans MT"/>
              </a:rPr>
              <a:t>oocyte+ </a:t>
            </a:r>
            <a:r>
              <a:rPr sz="1800" spc="-5" dirty="0">
                <a:latin typeface="Gill Sans MT"/>
                <a:cs typeface="Gill Sans MT"/>
              </a:rPr>
              <a:t>granulosa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cells</a:t>
            </a:r>
            <a:endParaRPr sz="18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Char char="•"/>
              <a:tabLst>
                <a:tab pos="185420" algn="l"/>
              </a:tabLst>
            </a:pPr>
            <a:r>
              <a:rPr sz="1800" spc="-25" dirty="0">
                <a:latin typeface="Gill Sans MT"/>
                <a:cs typeface="Gill Sans MT"/>
              </a:rPr>
              <a:t>May </a:t>
            </a:r>
            <a:r>
              <a:rPr sz="1800" spc="-5" dirty="0">
                <a:latin typeface="Gill Sans MT"/>
                <a:cs typeface="Gill Sans MT"/>
              </a:rPr>
              <a:t>follicles degenerate </a:t>
            </a:r>
            <a:r>
              <a:rPr sz="1800" spc="-15" dirty="0">
                <a:latin typeface="Gill Sans MT"/>
                <a:cs typeface="Gill Sans MT"/>
              </a:rPr>
              <a:t>from </a:t>
            </a:r>
            <a:r>
              <a:rPr sz="1800" spc="5" dirty="0">
                <a:latin typeface="Gill Sans MT"/>
                <a:cs typeface="Gill Sans MT"/>
              </a:rPr>
              <a:t>birth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puberty</a:t>
            </a:r>
            <a:endParaRPr sz="18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2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Gill Sans MT"/>
                <a:cs typeface="Gill Sans MT"/>
              </a:rPr>
              <a:t>60,000 to 80,000 </a:t>
            </a:r>
            <a:r>
              <a:rPr sz="1800" spc="-5" dirty="0">
                <a:latin typeface="Gill Sans MT"/>
                <a:cs typeface="Gill Sans MT"/>
              </a:rPr>
              <a:t>in </a:t>
            </a:r>
            <a:r>
              <a:rPr sz="1800" dirty="0">
                <a:latin typeface="Gill Sans MT"/>
                <a:cs typeface="Gill Sans MT"/>
              </a:rPr>
              <a:t>each </a:t>
            </a:r>
            <a:r>
              <a:rPr sz="1800" spc="5" dirty="0">
                <a:latin typeface="Gill Sans MT"/>
                <a:cs typeface="Gill Sans MT"/>
              </a:rPr>
              <a:t>ovary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(puberty)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5477" y="5119878"/>
            <a:ext cx="984885" cy="1405255"/>
          </a:xfrm>
          <a:custGeom>
            <a:avLst/>
            <a:gdLst/>
            <a:ahLst/>
            <a:cxnLst/>
            <a:rect l="l" t="t" r="r" b="b"/>
            <a:pathLst>
              <a:path w="984885" h="1405254">
                <a:moveTo>
                  <a:pt x="0" y="0"/>
                </a:moveTo>
                <a:lnTo>
                  <a:pt x="0" y="912876"/>
                </a:lnTo>
                <a:lnTo>
                  <a:pt x="492252" y="1405128"/>
                </a:lnTo>
                <a:lnTo>
                  <a:pt x="984504" y="912876"/>
                </a:lnTo>
                <a:lnTo>
                  <a:pt x="984504" y="492252"/>
                </a:lnTo>
                <a:lnTo>
                  <a:pt x="492252" y="492252"/>
                </a:lnTo>
                <a:lnTo>
                  <a:pt x="0" y="0"/>
                </a:lnTo>
                <a:close/>
              </a:path>
              <a:path w="984885" h="1405254">
                <a:moveTo>
                  <a:pt x="984504" y="0"/>
                </a:moveTo>
                <a:lnTo>
                  <a:pt x="492252" y="492252"/>
                </a:lnTo>
                <a:lnTo>
                  <a:pt x="984504" y="492252"/>
                </a:lnTo>
                <a:lnTo>
                  <a:pt x="984504" y="0"/>
                </a:lnTo>
                <a:close/>
              </a:path>
            </a:pathLst>
          </a:custGeom>
          <a:solidFill>
            <a:srgbClr val="954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477" y="5119878"/>
            <a:ext cx="984885" cy="1405255"/>
          </a:xfrm>
          <a:custGeom>
            <a:avLst/>
            <a:gdLst/>
            <a:ahLst/>
            <a:cxnLst/>
            <a:rect l="l" t="t" r="r" b="b"/>
            <a:pathLst>
              <a:path w="984885" h="1405254">
                <a:moveTo>
                  <a:pt x="984504" y="0"/>
                </a:moveTo>
                <a:lnTo>
                  <a:pt x="984504" y="912876"/>
                </a:lnTo>
                <a:lnTo>
                  <a:pt x="492252" y="1405128"/>
                </a:lnTo>
                <a:lnTo>
                  <a:pt x="0" y="912876"/>
                </a:lnTo>
                <a:lnTo>
                  <a:pt x="0" y="0"/>
                </a:lnTo>
                <a:lnTo>
                  <a:pt x="492252" y="492252"/>
                </a:lnTo>
                <a:lnTo>
                  <a:pt x="984504" y="0"/>
                </a:lnTo>
                <a:close/>
              </a:path>
            </a:pathLst>
          </a:custGeom>
          <a:ln w="25908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1322" y="5576112"/>
            <a:ext cx="831215" cy="4521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32715" marR="5080" indent="-120650">
              <a:lnSpc>
                <a:spcPts val="1560"/>
              </a:lnSpc>
              <a:spcBef>
                <a:spcPts val="350"/>
              </a:spcBef>
            </a:pPr>
            <a:r>
              <a:rPr sz="1500" dirty="0">
                <a:solidFill>
                  <a:srgbClr val="FFFFFF"/>
                </a:solidFill>
                <a:latin typeface="Gill Sans MT"/>
                <a:cs typeface="Gill Sans MT"/>
              </a:rPr>
              <a:t>Seco</a:t>
            </a:r>
            <a:r>
              <a:rPr sz="1500" spc="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500" dirty="0">
                <a:solidFill>
                  <a:srgbClr val="FFFFFF"/>
                </a:solidFill>
                <a:latin typeface="Gill Sans MT"/>
                <a:cs typeface="Gill Sans MT"/>
              </a:rPr>
              <a:t>da</a:t>
            </a:r>
            <a:r>
              <a:rPr sz="1500" spc="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500" dirty="0">
                <a:solidFill>
                  <a:srgbClr val="FFFFFF"/>
                </a:solidFill>
                <a:latin typeface="Gill Sans MT"/>
                <a:cs typeface="Gill Sans MT"/>
              </a:rPr>
              <a:t>y  </a:t>
            </a:r>
            <a:r>
              <a:rPr sz="1500" spc="-5" dirty="0">
                <a:solidFill>
                  <a:srgbClr val="FFFFFF"/>
                </a:solidFill>
                <a:latin typeface="Gill Sans MT"/>
                <a:cs typeface="Gill Sans MT"/>
              </a:rPr>
              <a:t>follicles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9982" y="5119878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29">
                <a:moveTo>
                  <a:pt x="7288022" y="0"/>
                </a:moveTo>
                <a:lnTo>
                  <a:pt x="0" y="0"/>
                </a:lnTo>
                <a:lnTo>
                  <a:pt x="0" y="912876"/>
                </a:lnTo>
                <a:lnTo>
                  <a:pt x="7288022" y="912876"/>
                </a:lnTo>
                <a:lnTo>
                  <a:pt x="7336129" y="905119"/>
                </a:lnTo>
                <a:lnTo>
                  <a:pt x="7377897" y="883519"/>
                </a:lnTo>
                <a:lnTo>
                  <a:pt x="7410825" y="850583"/>
                </a:lnTo>
                <a:lnTo>
                  <a:pt x="7432415" y="808818"/>
                </a:lnTo>
                <a:lnTo>
                  <a:pt x="7440168" y="760730"/>
                </a:lnTo>
                <a:lnTo>
                  <a:pt x="7440168" y="152146"/>
                </a:lnTo>
                <a:lnTo>
                  <a:pt x="7432415" y="104038"/>
                </a:lnTo>
                <a:lnTo>
                  <a:pt x="7410825" y="62270"/>
                </a:lnTo>
                <a:lnTo>
                  <a:pt x="7377897" y="29342"/>
                </a:lnTo>
                <a:lnTo>
                  <a:pt x="7336129" y="7752"/>
                </a:lnTo>
                <a:lnTo>
                  <a:pt x="728802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9982" y="5119878"/>
            <a:ext cx="7440295" cy="913130"/>
          </a:xfrm>
          <a:custGeom>
            <a:avLst/>
            <a:gdLst/>
            <a:ahLst/>
            <a:cxnLst/>
            <a:rect l="l" t="t" r="r" b="b"/>
            <a:pathLst>
              <a:path w="7440295" h="913129">
                <a:moveTo>
                  <a:pt x="7440168" y="152146"/>
                </a:moveTo>
                <a:lnTo>
                  <a:pt x="7440168" y="760730"/>
                </a:lnTo>
                <a:lnTo>
                  <a:pt x="7432415" y="808818"/>
                </a:lnTo>
                <a:lnTo>
                  <a:pt x="7410825" y="850583"/>
                </a:lnTo>
                <a:lnTo>
                  <a:pt x="7377897" y="883519"/>
                </a:lnTo>
                <a:lnTo>
                  <a:pt x="7336129" y="905119"/>
                </a:lnTo>
                <a:lnTo>
                  <a:pt x="7288022" y="912876"/>
                </a:lnTo>
                <a:lnTo>
                  <a:pt x="0" y="912876"/>
                </a:lnTo>
                <a:lnTo>
                  <a:pt x="0" y="0"/>
                </a:lnTo>
                <a:lnTo>
                  <a:pt x="7288022" y="0"/>
                </a:lnTo>
                <a:lnTo>
                  <a:pt x="7336129" y="7752"/>
                </a:lnTo>
                <a:lnTo>
                  <a:pt x="7377897" y="29342"/>
                </a:lnTo>
                <a:lnTo>
                  <a:pt x="7410825" y="62270"/>
                </a:lnTo>
                <a:lnTo>
                  <a:pt x="7432415" y="104038"/>
                </a:lnTo>
                <a:lnTo>
                  <a:pt x="7440168" y="152146"/>
                </a:lnTo>
                <a:close/>
              </a:path>
            </a:pathLst>
          </a:custGeom>
          <a:ln w="25907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93900" y="5402071"/>
            <a:ext cx="580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5" dirty="0">
                <a:latin typeface="Gill Sans MT"/>
                <a:cs typeface="Gill Sans MT"/>
              </a:rPr>
              <a:t>Primary </a:t>
            </a:r>
            <a:r>
              <a:rPr sz="1800" spc="-5" dirty="0">
                <a:latin typeface="Gill Sans MT"/>
                <a:cs typeface="Gill Sans MT"/>
              </a:rPr>
              <a:t>follicles </a:t>
            </a:r>
            <a:r>
              <a:rPr sz="1800" spc="-10" dirty="0">
                <a:latin typeface="Gill Sans MT"/>
                <a:cs typeface="Gill Sans MT"/>
              </a:rPr>
              <a:t>surrounded </a:t>
            </a:r>
            <a:r>
              <a:rPr sz="1800" spc="-5" dirty="0">
                <a:latin typeface="Gill Sans MT"/>
                <a:cs typeface="Gill Sans MT"/>
              </a:rPr>
              <a:t>by </a:t>
            </a:r>
            <a:r>
              <a:rPr sz="1800" spc="-10" dirty="0">
                <a:latin typeface="Gill Sans MT"/>
                <a:cs typeface="Gill Sans MT"/>
              </a:rPr>
              <a:t>more </a:t>
            </a:r>
            <a:r>
              <a:rPr sz="1800" spc="-5" dirty="0">
                <a:latin typeface="Gill Sans MT"/>
                <a:cs typeface="Gill Sans MT"/>
              </a:rPr>
              <a:t>granulosa </a:t>
            </a:r>
            <a:r>
              <a:rPr sz="1800" dirty="0">
                <a:latin typeface="Gill Sans MT"/>
                <a:cs typeface="Gill Sans MT"/>
              </a:rPr>
              <a:t>cells &amp;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theca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3074" y="767333"/>
            <a:ext cx="2087880" cy="2982595"/>
          </a:xfrm>
          <a:custGeom>
            <a:avLst/>
            <a:gdLst/>
            <a:ahLst/>
            <a:cxnLst/>
            <a:rect l="l" t="t" r="r" b="b"/>
            <a:pathLst>
              <a:path w="2087880" h="2982595">
                <a:moveTo>
                  <a:pt x="0" y="0"/>
                </a:moveTo>
                <a:lnTo>
                  <a:pt x="0" y="1938527"/>
                </a:lnTo>
                <a:lnTo>
                  <a:pt x="1043939" y="2982467"/>
                </a:lnTo>
                <a:lnTo>
                  <a:pt x="2087880" y="1938527"/>
                </a:lnTo>
                <a:lnTo>
                  <a:pt x="2087880" y="1043939"/>
                </a:lnTo>
                <a:lnTo>
                  <a:pt x="1043939" y="1043939"/>
                </a:lnTo>
                <a:lnTo>
                  <a:pt x="0" y="0"/>
                </a:lnTo>
                <a:close/>
              </a:path>
              <a:path w="2087880" h="2982595">
                <a:moveTo>
                  <a:pt x="2087880" y="0"/>
                </a:moveTo>
                <a:lnTo>
                  <a:pt x="1043939" y="1043939"/>
                </a:lnTo>
                <a:lnTo>
                  <a:pt x="2087880" y="1043939"/>
                </a:lnTo>
                <a:lnTo>
                  <a:pt x="208788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3074" y="767333"/>
            <a:ext cx="2087880" cy="2982595"/>
          </a:xfrm>
          <a:custGeom>
            <a:avLst/>
            <a:gdLst/>
            <a:ahLst/>
            <a:cxnLst/>
            <a:rect l="l" t="t" r="r" b="b"/>
            <a:pathLst>
              <a:path w="2087880" h="2982595">
                <a:moveTo>
                  <a:pt x="2087880" y="0"/>
                </a:moveTo>
                <a:lnTo>
                  <a:pt x="2087880" y="1938527"/>
                </a:lnTo>
                <a:lnTo>
                  <a:pt x="1043939" y="2982467"/>
                </a:lnTo>
                <a:lnTo>
                  <a:pt x="0" y="1938527"/>
                </a:lnTo>
                <a:lnTo>
                  <a:pt x="0" y="0"/>
                </a:lnTo>
                <a:lnTo>
                  <a:pt x="1043939" y="1043939"/>
                </a:lnTo>
                <a:lnTo>
                  <a:pt x="2087880" y="0"/>
                </a:lnTo>
                <a:close/>
              </a:path>
            </a:pathLst>
          </a:custGeom>
          <a:ln w="25907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52803" y="1744802"/>
            <a:ext cx="1324610" cy="9385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56515" marR="5080" indent="-44450">
              <a:lnSpc>
                <a:spcPts val="3340"/>
              </a:lnSpc>
              <a:spcBef>
                <a:spcPts val="635"/>
              </a:spcBef>
            </a:pPr>
            <a:r>
              <a:rPr sz="3200" spc="-484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00" spc="5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tia</a:t>
            </a:r>
            <a:r>
              <a:rPr sz="3200" spc="9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y  </a:t>
            </a:r>
            <a:r>
              <a:rPr sz="3200" spc="-5" dirty="0">
                <a:solidFill>
                  <a:srgbClr val="FFFFFF"/>
                </a:solidFill>
                <a:latin typeface="Gill Sans MT"/>
                <a:cs typeface="Gill Sans MT"/>
              </a:rPr>
              <a:t>follicles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60954" y="767333"/>
            <a:ext cx="5801995" cy="1938655"/>
          </a:xfrm>
          <a:custGeom>
            <a:avLst/>
            <a:gdLst/>
            <a:ahLst/>
            <a:cxnLst/>
            <a:rect l="l" t="t" r="r" b="b"/>
            <a:pathLst>
              <a:path w="5801995" h="1938655">
                <a:moveTo>
                  <a:pt x="5478780" y="0"/>
                </a:moveTo>
                <a:lnTo>
                  <a:pt x="0" y="0"/>
                </a:lnTo>
                <a:lnTo>
                  <a:pt x="0" y="1938527"/>
                </a:lnTo>
                <a:lnTo>
                  <a:pt x="5478780" y="1938527"/>
                </a:lnTo>
                <a:lnTo>
                  <a:pt x="5526523" y="1935024"/>
                </a:lnTo>
                <a:lnTo>
                  <a:pt x="5572091" y="1924848"/>
                </a:lnTo>
                <a:lnTo>
                  <a:pt x="5614985" y="1908499"/>
                </a:lnTo>
                <a:lnTo>
                  <a:pt x="5654704" y="1886476"/>
                </a:lnTo>
                <a:lnTo>
                  <a:pt x="5690748" y="1859279"/>
                </a:lnTo>
                <a:lnTo>
                  <a:pt x="5722619" y="1827408"/>
                </a:lnTo>
                <a:lnTo>
                  <a:pt x="5749816" y="1791364"/>
                </a:lnTo>
                <a:lnTo>
                  <a:pt x="5771839" y="1751645"/>
                </a:lnTo>
                <a:lnTo>
                  <a:pt x="5788188" y="1708751"/>
                </a:lnTo>
                <a:lnTo>
                  <a:pt x="5798364" y="1663183"/>
                </a:lnTo>
                <a:lnTo>
                  <a:pt x="5801868" y="1615439"/>
                </a:lnTo>
                <a:lnTo>
                  <a:pt x="5801868" y="323088"/>
                </a:lnTo>
                <a:lnTo>
                  <a:pt x="5798364" y="275344"/>
                </a:lnTo>
                <a:lnTo>
                  <a:pt x="5788188" y="229776"/>
                </a:lnTo>
                <a:lnTo>
                  <a:pt x="5771839" y="186882"/>
                </a:lnTo>
                <a:lnTo>
                  <a:pt x="5749816" y="147163"/>
                </a:lnTo>
                <a:lnTo>
                  <a:pt x="5722619" y="111119"/>
                </a:lnTo>
                <a:lnTo>
                  <a:pt x="5690748" y="79248"/>
                </a:lnTo>
                <a:lnTo>
                  <a:pt x="5654704" y="52051"/>
                </a:lnTo>
                <a:lnTo>
                  <a:pt x="5614985" y="30028"/>
                </a:lnTo>
                <a:lnTo>
                  <a:pt x="5572091" y="13679"/>
                </a:lnTo>
                <a:lnTo>
                  <a:pt x="5526523" y="3503"/>
                </a:lnTo>
                <a:lnTo>
                  <a:pt x="547878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0954" y="767333"/>
            <a:ext cx="5801995" cy="1938655"/>
          </a:xfrm>
          <a:custGeom>
            <a:avLst/>
            <a:gdLst/>
            <a:ahLst/>
            <a:cxnLst/>
            <a:rect l="l" t="t" r="r" b="b"/>
            <a:pathLst>
              <a:path w="5801995" h="1938655">
                <a:moveTo>
                  <a:pt x="5801868" y="323088"/>
                </a:moveTo>
                <a:lnTo>
                  <a:pt x="5801868" y="1615439"/>
                </a:lnTo>
                <a:lnTo>
                  <a:pt x="5798364" y="1663183"/>
                </a:lnTo>
                <a:lnTo>
                  <a:pt x="5788188" y="1708751"/>
                </a:lnTo>
                <a:lnTo>
                  <a:pt x="5771839" y="1751645"/>
                </a:lnTo>
                <a:lnTo>
                  <a:pt x="5749816" y="1791364"/>
                </a:lnTo>
                <a:lnTo>
                  <a:pt x="5722619" y="1827408"/>
                </a:lnTo>
                <a:lnTo>
                  <a:pt x="5690748" y="1859279"/>
                </a:lnTo>
                <a:lnTo>
                  <a:pt x="5654704" y="1886476"/>
                </a:lnTo>
                <a:lnTo>
                  <a:pt x="5614985" y="1908499"/>
                </a:lnTo>
                <a:lnTo>
                  <a:pt x="5572091" y="1924848"/>
                </a:lnTo>
                <a:lnTo>
                  <a:pt x="5526523" y="1935024"/>
                </a:lnTo>
                <a:lnTo>
                  <a:pt x="5478780" y="1938527"/>
                </a:lnTo>
                <a:lnTo>
                  <a:pt x="0" y="1938527"/>
                </a:lnTo>
                <a:lnTo>
                  <a:pt x="0" y="0"/>
                </a:lnTo>
                <a:lnTo>
                  <a:pt x="5478780" y="0"/>
                </a:lnTo>
                <a:lnTo>
                  <a:pt x="5526523" y="3503"/>
                </a:lnTo>
                <a:lnTo>
                  <a:pt x="5572091" y="13679"/>
                </a:lnTo>
                <a:lnTo>
                  <a:pt x="5614985" y="30028"/>
                </a:lnTo>
                <a:lnTo>
                  <a:pt x="5654704" y="52051"/>
                </a:lnTo>
                <a:lnTo>
                  <a:pt x="5690748" y="79248"/>
                </a:lnTo>
                <a:lnTo>
                  <a:pt x="5722619" y="111119"/>
                </a:lnTo>
                <a:lnTo>
                  <a:pt x="5749816" y="147163"/>
                </a:lnTo>
                <a:lnTo>
                  <a:pt x="5771839" y="186882"/>
                </a:lnTo>
                <a:lnTo>
                  <a:pt x="5788188" y="229776"/>
                </a:lnTo>
                <a:lnTo>
                  <a:pt x="5798364" y="275344"/>
                </a:lnTo>
                <a:lnTo>
                  <a:pt x="5801868" y="323088"/>
                </a:lnTo>
                <a:close/>
              </a:path>
            </a:pathLst>
          </a:custGeom>
          <a:ln w="25908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68523" y="837057"/>
            <a:ext cx="5382260" cy="1750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700" spc="5" dirty="0">
                <a:latin typeface="Gill Sans MT"/>
                <a:cs typeface="Gill Sans MT"/>
              </a:rPr>
              <a:t>Secondary </a:t>
            </a:r>
            <a:r>
              <a:rPr sz="1700" spc="-5" dirty="0">
                <a:latin typeface="Gill Sans MT"/>
                <a:cs typeface="Gill Sans MT"/>
              </a:rPr>
              <a:t>follicles </a:t>
            </a:r>
            <a:r>
              <a:rPr sz="1700" dirty="0">
                <a:latin typeface="Gill Sans MT"/>
                <a:cs typeface="Gill Sans MT"/>
              </a:rPr>
              <a:t>– </a:t>
            </a:r>
            <a:r>
              <a:rPr sz="1700" spc="-5" dirty="0">
                <a:latin typeface="Gill Sans MT"/>
                <a:cs typeface="Gill Sans MT"/>
              </a:rPr>
              <a:t>fluid filled </a:t>
            </a:r>
            <a:r>
              <a:rPr sz="1700" spc="-15" dirty="0">
                <a:latin typeface="Gill Sans MT"/>
                <a:cs typeface="Gill Sans MT"/>
              </a:rPr>
              <a:t>cavity </a:t>
            </a:r>
            <a:r>
              <a:rPr sz="1700" dirty="0">
                <a:latin typeface="Gill Sans MT"/>
                <a:cs typeface="Gill Sans MT"/>
              </a:rPr>
              <a:t>–</a:t>
            </a:r>
            <a:r>
              <a:rPr sz="1700" spc="-2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antrum</a:t>
            </a:r>
            <a:endParaRPr sz="1700">
              <a:latin typeface="Gill Sans MT"/>
              <a:cs typeface="Gill Sans MT"/>
            </a:endParaRPr>
          </a:p>
          <a:p>
            <a:pPr marL="184785" indent="-172720">
              <a:lnSpc>
                <a:spcPts val="1910"/>
              </a:lnSpc>
              <a:spcBef>
                <a:spcPts val="35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Gill Sans MT"/>
                <a:cs typeface="Gill Sans MT"/>
              </a:rPr>
              <a:t>Theca </a:t>
            </a:r>
            <a:r>
              <a:rPr sz="1700" spc="-25" dirty="0">
                <a:latin typeface="Gill Sans MT"/>
                <a:cs typeface="Gill Sans MT"/>
              </a:rPr>
              <a:t>layer </a:t>
            </a:r>
            <a:r>
              <a:rPr sz="1700" dirty="0">
                <a:latin typeface="Gill Sans MT"/>
                <a:cs typeface="Gill Sans MT"/>
              </a:rPr>
              <a:t>– </a:t>
            </a:r>
            <a:r>
              <a:rPr sz="1700" spc="-5" dirty="0">
                <a:latin typeface="Gill Sans MT"/>
                <a:cs typeface="Gill Sans MT"/>
              </a:rPr>
              <a:t>theca interna </a:t>
            </a:r>
            <a:r>
              <a:rPr sz="1700" dirty="0">
                <a:latin typeface="Gill Sans MT"/>
                <a:cs typeface="Gill Sans MT"/>
              </a:rPr>
              <a:t>(vascular) &amp;</a:t>
            </a:r>
            <a:r>
              <a:rPr sz="1700" spc="-20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theca</a:t>
            </a:r>
            <a:endParaRPr sz="1700">
              <a:latin typeface="Gill Sans MT"/>
              <a:cs typeface="Gill Sans MT"/>
            </a:endParaRPr>
          </a:p>
          <a:p>
            <a:pPr marL="184785">
              <a:lnSpc>
                <a:spcPts val="1910"/>
              </a:lnSpc>
            </a:pPr>
            <a:r>
              <a:rPr sz="1700" spc="-5" dirty="0">
                <a:latin typeface="Gill Sans MT"/>
                <a:cs typeface="Gill Sans MT"/>
              </a:rPr>
              <a:t>externa(fibrous)</a:t>
            </a:r>
            <a:endParaRPr sz="17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25"/>
              </a:spcBef>
              <a:buChar char="•"/>
              <a:tabLst>
                <a:tab pos="185420" algn="l"/>
              </a:tabLst>
            </a:pPr>
            <a:r>
              <a:rPr sz="1700" spc="-110" dirty="0">
                <a:latin typeface="Gill Sans MT"/>
                <a:cs typeface="Gill Sans MT"/>
              </a:rPr>
              <a:t>T. </a:t>
            </a:r>
            <a:r>
              <a:rPr sz="1700" spc="-5" dirty="0">
                <a:latin typeface="Gill Sans MT"/>
                <a:cs typeface="Gill Sans MT"/>
              </a:rPr>
              <a:t>interna- </a:t>
            </a:r>
            <a:r>
              <a:rPr sz="1700" dirty="0">
                <a:latin typeface="Gill Sans MT"/>
                <a:cs typeface="Gill Sans MT"/>
              </a:rPr>
              <a:t>10-15 </a:t>
            </a:r>
            <a:r>
              <a:rPr sz="1700" spc="-20" dirty="0">
                <a:latin typeface="Gill Sans MT"/>
                <a:cs typeface="Gill Sans MT"/>
              </a:rPr>
              <a:t>layers </a:t>
            </a:r>
            <a:r>
              <a:rPr sz="1700" spc="-5" dirty="0">
                <a:latin typeface="Gill Sans MT"/>
                <a:cs typeface="Gill Sans MT"/>
              </a:rPr>
              <a:t>follicle </a:t>
            </a:r>
            <a:r>
              <a:rPr sz="1700" dirty="0">
                <a:latin typeface="Gill Sans MT"/>
                <a:cs typeface="Gill Sans MT"/>
              </a:rPr>
              <a:t>cells </a:t>
            </a:r>
            <a:r>
              <a:rPr sz="1700" spc="-5" dirty="0">
                <a:latin typeface="Gill Sans MT"/>
                <a:cs typeface="Gill Sans MT"/>
              </a:rPr>
              <a:t>(membrane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granulosa)</a:t>
            </a:r>
            <a:endParaRPr sz="1700">
              <a:latin typeface="Gill Sans MT"/>
              <a:cs typeface="Gill Sans MT"/>
            </a:endParaRPr>
          </a:p>
          <a:p>
            <a:pPr marL="184785" marR="5080" indent="-172720">
              <a:lnSpc>
                <a:spcPct val="86800"/>
              </a:lnSpc>
              <a:spcBef>
                <a:spcPts val="305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Gill Sans MT"/>
                <a:cs typeface="Gill Sans MT"/>
              </a:rPr>
              <a:t>Primary </a:t>
            </a:r>
            <a:r>
              <a:rPr sz="1700" spc="-5" dirty="0">
                <a:latin typeface="Gill Sans MT"/>
                <a:cs typeface="Gill Sans MT"/>
              </a:rPr>
              <a:t>Oocyte (2n) within follicle- </a:t>
            </a:r>
            <a:r>
              <a:rPr sz="1700" dirty="0">
                <a:latin typeface="Gill Sans MT"/>
                <a:cs typeface="Gill Sans MT"/>
              </a:rPr>
              <a:t>size </a:t>
            </a:r>
            <a:r>
              <a:rPr sz="1700" spc="-5" dirty="0">
                <a:latin typeface="Gill Sans MT"/>
                <a:cs typeface="Gill Sans MT"/>
              </a:rPr>
              <a:t>increases </a:t>
            </a:r>
            <a:r>
              <a:rPr sz="1700" dirty="0">
                <a:latin typeface="Gill Sans MT"/>
                <a:cs typeface="Gill Sans MT"/>
              </a:rPr>
              <a:t>&amp; first  </a:t>
            </a:r>
            <a:r>
              <a:rPr sz="1700" spc="-5" dirty="0">
                <a:latin typeface="Gill Sans MT"/>
                <a:cs typeface="Gill Sans MT"/>
              </a:rPr>
              <a:t>meiotic division </a:t>
            </a:r>
            <a:r>
              <a:rPr sz="1700" dirty="0">
                <a:latin typeface="Gill Sans MT"/>
                <a:cs typeface="Gill Sans MT"/>
              </a:rPr>
              <a:t>– unequal </a:t>
            </a:r>
            <a:r>
              <a:rPr sz="1700" spc="-5" dirty="0">
                <a:latin typeface="Gill Sans MT"/>
                <a:cs typeface="Gill Sans MT"/>
              </a:rPr>
              <a:t>large haploid </a:t>
            </a:r>
            <a:r>
              <a:rPr sz="1700" spc="5" dirty="0">
                <a:latin typeface="Gill Sans MT"/>
                <a:cs typeface="Gill Sans MT"/>
              </a:rPr>
              <a:t>secondary </a:t>
            </a:r>
            <a:r>
              <a:rPr sz="1700" spc="-5" dirty="0">
                <a:latin typeface="Gill Sans MT"/>
                <a:cs typeface="Gill Sans MT"/>
              </a:rPr>
              <a:t>oocyte+  </a:t>
            </a:r>
            <a:r>
              <a:rPr sz="1700" dirty="0">
                <a:latin typeface="Gill Sans MT"/>
                <a:cs typeface="Gill Sans MT"/>
              </a:rPr>
              <a:t>1st </a:t>
            </a:r>
            <a:r>
              <a:rPr sz="1700" spc="-5" dirty="0">
                <a:latin typeface="Gill Sans MT"/>
                <a:cs typeface="Gill Sans MT"/>
              </a:rPr>
              <a:t>polar</a:t>
            </a:r>
            <a:r>
              <a:rPr sz="1700" spc="-10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body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73074" y="3469385"/>
            <a:ext cx="2087880" cy="2982595"/>
          </a:xfrm>
          <a:custGeom>
            <a:avLst/>
            <a:gdLst/>
            <a:ahLst/>
            <a:cxnLst/>
            <a:rect l="l" t="t" r="r" b="b"/>
            <a:pathLst>
              <a:path w="2087880" h="2982595">
                <a:moveTo>
                  <a:pt x="0" y="0"/>
                </a:moveTo>
                <a:lnTo>
                  <a:pt x="0" y="1938527"/>
                </a:lnTo>
                <a:lnTo>
                  <a:pt x="1043939" y="2982468"/>
                </a:lnTo>
                <a:lnTo>
                  <a:pt x="2087880" y="1938527"/>
                </a:lnTo>
                <a:lnTo>
                  <a:pt x="2087880" y="1043939"/>
                </a:lnTo>
                <a:lnTo>
                  <a:pt x="1043939" y="1043939"/>
                </a:lnTo>
                <a:lnTo>
                  <a:pt x="0" y="0"/>
                </a:lnTo>
                <a:close/>
              </a:path>
              <a:path w="2087880" h="2982595">
                <a:moveTo>
                  <a:pt x="2087880" y="0"/>
                </a:moveTo>
                <a:lnTo>
                  <a:pt x="1043939" y="1043939"/>
                </a:lnTo>
                <a:lnTo>
                  <a:pt x="2087880" y="1043939"/>
                </a:lnTo>
                <a:lnTo>
                  <a:pt x="2087880" y="0"/>
                </a:lnTo>
                <a:close/>
              </a:path>
            </a:pathLst>
          </a:custGeom>
          <a:solidFill>
            <a:srgbClr val="C3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3074" y="3469385"/>
            <a:ext cx="2087880" cy="2982595"/>
          </a:xfrm>
          <a:custGeom>
            <a:avLst/>
            <a:gdLst/>
            <a:ahLst/>
            <a:cxnLst/>
            <a:rect l="l" t="t" r="r" b="b"/>
            <a:pathLst>
              <a:path w="2087880" h="2982595">
                <a:moveTo>
                  <a:pt x="2087880" y="0"/>
                </a:moveTo>
                <a:lnTo>
                  <a:pt x="2087880" y="1938527"/>
                </a:lnTo>
                <a:lnTo>
                  <a:pt x="1043939" y="2982468"/>
                </a:lnTo>
                <a:lnTo>
                  <a:pt x="0" y="1938527"/>
                </a:lnTo>
                <a:lnTo>
                  <a:pt x="0" y="0"/>
                </a:lnTo>
                <a:lnTo>
                  <a:pt x="1043939" y="1043939"/>
                </a:lnTo>
                <a:lnTo>
                  <a:pt x="2087880" y="0"/>
                </a:lnTo>
                <a:close/>
              </a:path>
            </a:pathLst>
          </a:custGeom>
          <a:ln w="25908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42490" y="4448047"/>
            <a:ext cx="1905509" cy="93789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04800" marR="5080" indent="-292735">
              <a:lnSpc>
                <a:spcPts val="3340"/>
              </a:lnSpc>
              <a:spcBef>
                <a:spcPts val="630"/>
              </a:spcBef>
            </a:pP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Seconda</a:t>
            </a:r>
            <a:r>
              <a:rPr sz="3200" spc="9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00" dirty="0">
                <a:solidFill>
                  <a:srgbClr val="FFFFFF"/>
                </a:solidFill>
                <a:latin typeface="Gill Sans MT"/>
                <a:cs typeface="Gill Sans MT"/>
              </a:rPr>
              <a:t>y  oocyte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60954" y="3469385"/>
            <a:ext cx="5801995" cy="1938655"/>
          </a:xfrm>
          <a:custGeom>
            <a:avLst/>
            <a:gdLst/>
            <a:ahLst/>
            <a:cxnLst/>
            <a:rect l="l" t="t" r="r" b="b"/>
            <a:pathLst>
              <a:path w="5801995" h="1938654">
                <a:moveTo>
                  <a:pt x="5478780" y="0"/>
                </a:moveTo>
                <a:lnTo>
                  <a:pt x="0" y="0"/>
                </a:lnTo>
                <a:lnTo>
                  <a:pt x="0" y="1938527"/>
                </a:lnTo>
                <a:lnTo>
                  <a:pt x="5478780" y="1938527"/>
                </a:lnTo>
                <a:lnTo>
                  <a:pt x="5526523" y="1935024"/>
                </a:lnTo>
                <a:lnTo>
                  <a:pt x="5572091" y="1924848"/>
                </a:lnTo>
                <a:lnTo>
                  <a:pt x="5614985" y="1908499"/>
                </a:lnTo>
                <a:lnTo>
                  <a:pt x="5654704" y="1886476"/>
                </a:lnTo>
                <a:lnTo>
                  <a:pt x="5690748" y="1859279"/>
                </a:lnTo>
                <a:lnTo>
                  <a:pt x="5722619" y="1827408"/>
                </a:lnTo>
                <a:lnTo>
                  <a:pt x="5749816" y="1791364"/>
                </a:lnTo>
                <a:lnTo>
                  <a:pt x="5771839" y="1751645"/>
                </a:lnTo>
                <a:lnTo>
                  <a:pt x="5788188" y="1708751"/>
                </a:lnTo>
                <a:lnTo>
                  <a:pt x="5798364" y="1663183"/>
                </a:lnTo>
                <a:lnTo>
                  <a:pt x="5801868" y="1615439"/>
                </a:lnTo>
                <a:lnTo>
                  <a:pt x="5801868" y="323088"/>
                </a:lnTo>
                <a:lnTo>
                  <a:pt x="5798364" y="275344"/>
                </a:lnTo>
                <a:lnTo>
                  <a:pt x="5788188" y="229776"/>
                </a:lnTo>
                <a:lnTo>
                  <a:pt x="5771839" y="186882"/>
                </a:lnTo>
                <a:lnTo>
                  <a:pt x="5749816" y="147163"/>
                </a:lnTo>
                <a:lnTo>
                  <a:pt x="5722619" y="111119"/>
                </a:lnTo>
                <a:lnTo>
                  <a:pt x="5690748" y="79248"/>
                </a:lnTo>
                <a:lnTo>
                  <a:pt x="5654704" y="52051"/>
                </a:lnTo>
                <a:lnTo>
                  <a:pt x="5614985" y="30028"/>
                </a:lnTo>
                <a:lnTo>
                  <a:pt x="5572091" y="13679"/>
                </a:lnTo>
                <a:lnTo>
                  <a:pt x="5526523" y="3503"/>
                </a:lnTo>
                <a:lnTo>
                  <a:pt x="547878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0954" y="3469385"/>
            <a:ext cx="5801995" cy="1938655"/>
          </a:xfrm>
          <a:custGeom>
            <a:avLst/>
            <a:gdLst/>
            <a:ahLst/>
            <a:cxnLst/>
            <a:rect l="l" t="t" r="r" b="b"/>
            <a:pathLst>
              <a:path w="5801995" h="1938654">
                <a:moveTo>
                  <a:pt x="5801868" y="323088"/>
                </a:moveTo>
                <a:lnTo>
                  <a:pt x="5801868" y="1615439"/>
                </a:lnTo>
                <a:lnTo>
                  <a:pt x="5798364" y="1663183"/>
                </a:lnTo>
                <a:lnTo>
                  <a:pt x="5788188" y="1708751"/>
                </a:lnTo>
                <a:lnTo>
                  <a:pt x="5771839" y="1751645"/>
                </a:lnTo>
                <a:lnTo>
                  <a:pt x="5749816" y="1791364"/>
                </a:lnTo>
                <a:lnTo>
                  <a:pt x="5722619" y="1827408"/>
                </a:lnTo>
                <a:lnTo>
                  <a:pt x="5690748" y="1859279"/>
                </a:lnTo>
                <a:lnTo>
                  <a:pt x="5654704" y="1886476"/>
                </a:lnTo>
                <a:lnTo>
                  <a:pt x="5614985" y="1908499"/>
                </a:lnTo>
                <a:lnTo>
                  <a:pt x="5572091" y="1924848"/>
                </a:lnTo>
                <a:lnTo>
                  <a:pt x="5526523" y="1935024"/>
                </a:lnTo>
                <a:lnTo>
                  <a:pt x="5478780" y="1938527"/>
                </a:lnTo>
                <a:lnTo>
                  <a:pt x="0" y="1938527"/>
                </a:lnTo>
                <a:lnTo>
                  <a:pt x="0" y="0"/>
                </a:lnTo>
                <a:lnTo>
                  <a:pt x="5478780" y="0"/>
                </a:lnTo>
                <a:lnTo>
                  <a:pt x="5526523" y="3503"/>
                </a:lnTo>
                <a:lnTo>
                  <a:pt x="5572091" y="13679"/>
                </a:lnTo>
                <a:lnTo>
                  <a:pt x="5614985" y="30028"/>
                </a:lnTo>
                <a:lnTo>
                  <a:pt x="5654704" y="52051"/>
                </a:lnTo>
                <a:lnTo>
                  <a:pt x="5690748" y="79248"/>
                </a:lnTo>
                <a:lnTo>
                  <a:pt x="5722619" y="111119"/>
                </a:lnTo>
                <a:lnTo>
                  <a:pt x="5749816" y="147163"/>
                </a:lnTo>
                <a:lnTo>
                  <a:pt x="5771839" y="186882"/>
                </a:lnTo>
                <a:lnTo>
                  <a:pt x="5788188" y="229776"/>
                </a:lnTo>
                <a:lnTo>
                  <a:pt x="5798364" y="275344"/>
                </a:lnTo>
                <a:lnTo>
                  <a:pt x="5801868" y="323088"/>
                </a:lnTo>
                <a:close/>
              </a:path>
            </a:pathLst>
          </a:custGeom>
          <a:ln w="25908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68523" y="3878071"/>
            <a:ext cx="4949825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Gill Sans MT"/>
                <a:cs typeface="Gill Sans MT"/>
              </a:rPr>
              <a:t>Retain </a:t>
            </a:r>
            <a:r>
              <a:rPr sz="1700" spc="-5" dirty="0">
                <a:latin typeface="Gill Sans MT"/>
                <a:cs typeface="Gill Sans MT"/>
              </a:rPr>
              <a:t>nutrient rich </a:t>
            </a:r>
            <a:r>
              <a:rPr sz="1700" dirty="0">
                <a:latin typeface="Gill Sans MT"/>
                <a:cs typeface="Gill Sans MT"/>
              </a:rPr>
              <a:t>cytoplasm of primary</a:t>
            </a:r>
            <a:r>
              <a:rPr sz="1700" spc="-35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oocyte</a:t>
            </a:r>
            <a:endParaRPr sz="17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40"/>
              </a:spcBef>
              <a:buChar char="•"/>
              <a:tabLst>
                <a:tab pos="185420" algn="l"/>
              </a:tabLst>
            </a:pPr>
            <a:r>
              <a:rPr sz="1700" spc="-25" dirty="0">
                <a:latin typeface="Gill Sans MT"/>
                <a:cs typeface="Gill Sans MT"/>
              </a:rPr>
              <a:t>Tertiary </a:t>
            </a:r>
            <a:r>
              <a:rPr sz="1700" spc="-5" dirty="0">
                <a:latin typeface="Gill Sans MT"/>
                <a:cs typeface="Gill Sans MT"/>
              </a:rPr>
              <a:t>follicles into Graffian</a:t>
            </a:r>
            <a:r>
              <a:rPr sz="1700" spc="-25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follicle</a:t>
            </a:r>
            <a:endParaRPr sz="17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25"/>
              </a:spcBef>
              <a:buChar char="•"/>
              <a:tabLst>
                <a:tab pos="185420" algn="l"/>
              </a:tabLst>
            </a:pPr>
            <a:r>
              <a:rPr sz="1700" spc="5" dirty="0">
                <a:latin typeface="Gill Sans MT"/>
                <a:cs typeface="Gill Sans MT"/>
              </a:rPr>
              <a:t>Secondary </a:t>
            </a:r>
            <a:r>
              <a:rPr sz="1700" spc="-5" dirty="0">
                <a:latin typeface="Gill Sans MT"/>
                <a:cs typeface="Gill Sans MT"/>
              </a:rPr>
              <a:t>oocyte (ovum)- zona </a:t>
            </a:r>
            <a:r>
              <a:rPr sz="1700" dirty="0">
                <a:latin typeface="Gill Sans MT"/>
                <a:cs typeface="Gill Sans MT"/>
              </a:rPr>
              <a:t>pellucida</a:t>
            </a:r>
            <a:r>
              <a:rPr sz="1700" spc="-20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(membrane)</a:t>
            </a:r>
            <a:endParaRPr sz="1700">
              <a:latin typeface="Gill Sans MT"/>
              <a:cs typeface="Gill Sans MT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Gill Sans MT"/>
                <a:cs typeface="Gill Sans MT"/>
              </a:rPr>
              <a:t>Graffian </a:t>
            </a:r>
            <a:r>
              <a:rPr sz="1700" spc="-5" dirty="0">
                <a:latin typeface="Gill Sans MT"/>
                <a:cs typeface="Gill Sans MT"/>
              </a:rPr>
              <a:t>follicle ruptures </a:t>
            </a:r>
            <a:r>
              <a:rPr sz="1700" dirty="0">
                <a:latin typeface="Gill Sans MT"/>
                <a:cs typeface="Gill Sans MT"/>
              </a:rPr>
              <a:t>&amp; </a:t>
            </a:r>
            <a:r>
              <a:rPr sz="1700" spc="-5" dirty="0">
                <a:latin typeface="Gill Sans MT"/>
                <a:cs typeface="Gill Sans MT"/>
              </a:rPr>
              <a:t>releases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ovum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2" descr="G:\New Folder (2)\malereprour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"/>
            <a:ext cx="86868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053082"/>
            <a:ext cx="8229600" cy="5576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612" y="88201"/>
            <a:ext cx="7720788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lgerian"/>
                <a:cs typeface="Algerian"/>
              </a:rPr>
              <a:t>Development of</a:t>
            </a:r>
            <a:r>
              <a:rPr spc="-45" dirty="0">
                <a:latin typeface="Algerian"/>
                <a:cs typeface="Algerian"/>
              </a:rPr>
              <a:t> </a:t>
            </a:r>
            <a:r>
              <a:rPr spc="-10" dirty="0">
                <a:latin typeface="Algerian"/>
                <a:cs typeface="Algerian"/>
              </a:rPr>
              <a:t>Follicles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3" y="749806"/>
            <a:ext cx="8430767" cy="5727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76200"/>
            <a:ext cx="8266684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lgerian"/>
                <a:cs typeface="Algerian"/>
              </a:rPr>
              <a:t>Diagram of </a:t>
            </a:r>
            <a:r>
              <a:rPr dirty="0">
                <a:latin typeface="Algerian"/>
                <a:cs typeface="Algerian"/>
              </a:rPr>
              <a:t>a </a:t>
            </a:r>
            <a:r>
              <a:rPr spc="-5" dirty="0">
                <a:latin typeface="Algerian"/>
                <a:cs typeface="Algerian"/>
              </a:rPr>
              <a:t>mature</a:t>
            </a:r>
            <a:r>
              <a:rPr spc="-40" dirty="0">
                <a:latin typeface="Algerian"/>
                <a:cs typeface="Algerian"/>
              </a:rPr>
              <a:t> </a:t>
            </a:r>
            <a:r>
              <a:rPr spc="-10" dirty="0">
                <a:latin typeface="Algerian"/>
                <a:cs typeface="Algerian"/>
              </a:rPr>
              <a:t>follicle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0442" y="381000"/>
            <a:ext cx="763635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O</a:t>
            </a:r>
            <a:r>
              <a:rPr sz="2800" spc="-15" dirty="0">
                <a:solidFill>
                  <a:srgbClr val="562213"/>
                </a:solidFill>
                <a:latin typeface="Algerian"/>
                <a:cs typeface="Algerian"/>
              </a:rPr>
              <a:t>o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genesi</a:t>
            </a:r>
            <a:r>
              <a:rPr sz="2800" spc="-15" dirty="0">
                <a:solidFill>
                  <a:srgbClr val="562213"/>
                </a:solidFill>
                <a:latin typeface="Algerian"/>
                <a:cs typeface="Algerian"/>
              </a:rPr>
              <a:t>s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.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4138" y="990600"/>
            <a:ext cx="4178935" cy="543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1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5" dirty="0">
                <a:latin typeface="Gill Sans MT"/>
                <a:cs typeface="Gill Sans MT"/>
              </a:rPr>
              <a:t>formation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5" dirty="0">
                <a:latin typeface="Gill Sans MT"/>
                <a:cs typeface="Gill Sans MT"/>
              </a:rPr>
              <a:t>haploid  female </a:t>
            </a:r>
            <a:r>
              <a:rPr sz="2000" dirty="0">
                <a:latin typeface="Gill Sans MT"/>
                <a:cs typeface="Gill Sans MT"/>
              </a:rPr>
              <a:t>gamete </a:t>
            </a:r>
            <a:r>
              <a:rPr sz="2000" spc="-5" dirty="0">
                <a:latin typeface="Gill Sans MT"/>
                <a:cs typeface="Gill Sans MT"/>
              </a:rPr>
              <a:t>ovum in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follicles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  </a:t>
            </a:r>
            <a:r>
              <a:rPr sz="2000" spc="5" dirty="0">
                <a:latin typeface="Gill Sans MT"/>
                <a:cs typeface="Gill Sans MT"/>
              </a:rPr>
              <a:t>ovary </a:t>
            </a:r>
            <a:r>
              <a:rPr sz="2000" spc="-5" dirty="0">
                <a:latin typeface="Gill Sans MT"/>
                <a:cs typeface="Gill Sans MT"/>
              </a:rPr>
              <a:t>is called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b="1" i="1" spc="-5" dirty="0">
                <a:latin typeface="Gill Sans MT"/>
                <a:cs typeface="Gill Sans MT"/>
              </a:rPr>
              <a:t>oogenesis</a:t>
            </a:r>
            <a:r>
              <a:rPr sz="2000" b="1" spc="-5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  <a:p>
            <a:pPr marL="295910" marR="261620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Oogenesis </a:t>
            </a:r>
            <a:r>
              <a:rPr sz="2000" spc="5" dirty="0">
                <a:latin typeface="Gill Sans MT"/>
                <a:cs typeface="Gill Sans MT"/>
              </a:rPr>
              <a:t>starts </a:t>
            </a:r>
            <a:r>
              <a:rPr sz="2000" dirty="0">
                <a:latin typeface="Gill Sans MT"/>
                <a:cs typeface="Gill Sans MT"/>
              </a:rPr>
              <a:t>during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embryonic  stage.</a:t>
            </a:r>
            <a:endParaRPr sz="2000">
              <a:latin typeface="Gill Sans MT"/>
              <a:cs typeface="Gill Sans MT"/>
            </a:endParaRPr>
          </a:p>
          <a:p>
            <a:pPr marL="295910" marR="90170" indent="-283845">
              <a:lnSpc>
                <a:spcPct val="1101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Germinal </a:t>
            </a:r>
            <a:r>
              <a:rPr sz="2000" dirty="0">
                <a:latin typeface="Gill Sans MT"/>
                <a:cs typeface="Gill Sans MT"/>
              </a:rPr>
              <a:t>epithelium of </a:t>
            </a:r>
            <a:r>
              <a:rPr sz="2000" spc="5" dirty="0">
                <a:latin typeface="Gill Sans MT"/>
                <a:cs typeface="Gill Sans MT"/>
              </a:rPr>
              <a:t>ovary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divides  </a:t>
            </a:r>
            <a:r>
              <a:rPr sz="2000" spc="-5" dirty="0">
                <a:latin typeface="Gill Sans MT"/>
                <a:cs typeface="Gill Sans MT"/>
              </a:rPr>
              <a:t>mitotically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5" dirty="0">
                <a:latin typeface="Gill Sans MT"/>
                <a:cs typeface="Gill Sans MT"/>
              </a:rPr>
              <a:t>produce millions </a:t>
            </a:r>
            <a:r>
              <a:rPr sz="2000" dirty="0">
                <a:latin typeface="Gill Sans MT"/>
                <a:cs typeface="Gill Sans MT"/>
              </a:rPr>
              <a:t>of  gamete mother cell or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oogonia.</a:t>
            </a:r>
            <a:endParaRPr sz="2000">
              <a:latin typeface="Gill Sans MT"/>
              <a:cs typeface="Gill Sans MT"/>
            </a:endParaRPr>
          </a:p>
          <a:p>
            <a:pPr marL="295910" marR="284480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No </a:t>
            </a:r>
            <a:r>
              <a:rPr sz="2000" spc="-5" dirty="0">
                <a:latin typeface="Gill Sans MT"/>
                <a:cs typeface="Gill Sans MT"/>
              </a:rPr>
              <a:t>oogonia formed </a:t>
            </a:r>
            <a:r>
              <a:rPr sz="2000" dirty="0">
                <a:latin typeface="Gill Sans MT"/>
                <a:cs typeface="Gill Sans MT"/>
              </a:rPr>
              <a:t>or </a:t>
            </a:r>
            <a:r>
              <a:rPr sz="2000" spc="-5" dirty="0">
                <a:latin typeface="Gill Sans MT"/>
                <a:cs typeface="Gill Sans MT"/>
              </a:rPr>
              <a:t>added</a:t>
            </a:r>
            <a:r>
              <a:rPr sz="2000" spc="-1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after  </a:t>
            </a:r>
            <a:r>
              <a:rPr sz="2000" spc="5" dirty="0">
                <a:latin typeface="Gill Sans MT"/>
                <a:cs typeface="Gill Sans MT"/>
              </a:rPr>
              <a:t>birth.</a:t>
            </a:r>
            <a:endParaRPr sz="2000">
              <a:latin typeface="Gill Sans MT"/>
              <a:cs typeface="Gill Sans MT"/>
            </a:endParaRPr>
          </a:p>
          <a:p>
            <a:pPr marL="295910" marR="130175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Oogonia </a:t>
            </a:r>
            <a:r>
              <a:rPr sz="2000" dirty="0">
                <a:latin typeface="Gill Sans MT"/>
                <a:cs typeface="Gill Sans MT"/>
              </a:rPr>
              <a:t>enters into meiosis-I. It  </a:t>
            </a:r>
            <a:r>
              <a:rPr sz="2000" spc="-5" dirty="0">
                <a:latin typeface="Gill Sans MT"/>
                <a:cs typeface="Gill Sans MT"/>
              </a:rPr>
              <a:t>proceeds Prophase-I </a:t>
            </a:r>
            <a:r>
              <a:rPr sz="2000" dirty="0">
                <a:latin typeface="Gill Sans MT"/>
                <a:cs typeface="Gill Sans MT"/>
              </a:rPr>
              <a:t>, </a:t>
            </a:r>
            <a:r>
              <a:rPr sz="2000" spc="-5" dirty="0">
                <a:latin typeface="Gill Sans MT"/>
                <a:cs typeface="Gill Sans MT"/>
              </a:rPr>
              <a:t>get</a:t>
            </a:r>
            <a:r>
              <a:rPr sz="2000" spc="-2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suspended  and </a:t>
            </a:r>
            <a:r>
              <a:rPr sz="2000" spc="-5" dirty="0">
                <a:latin typeface="Gill Sans MT"/>
                <a:cs typeface="Gill Sans MT"/>
              </a:rPr>
              <a:t>forms </a:t>
            </a:r>
            <a:r>
              <a:rPr sz="2000" spc="10" dirty="0">
                <a:latin typeface="Gill Sans MT"/>
                <a:cs typeface="Gill Sans MT"/>
              </a:rPr>
              <a:t>primary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Oocytes.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during </a:t>
            </a:r>
            <a:r>
              <a:rPr sz="2000" spc="-15" dirty="0">
                <a:latin typeface="Gill Sans MT"/>
                <a:cs typeface="Gill Sans MT"/>
              </a:rPr>
              <a:t>puberty,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10" dirty="0">
                <a:latin typeface="Gill Sans MT"/>
                <a:cs typeface="Gill Sans MT"/>
              </a:rPr>
              <a:t>primary</a:t>
            </a:r>
            <a:r>
              <a:rPr sz="2000" spc="-3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oocyte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Gill Sans MT"/>
                <a:cs typeface="Gill Sans MT"/>
              </a:rPr>
              <a:t>restarts its first meiotic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division.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5400" y="893064"/>
            <a:ext cx="3852672" cy="5736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7110" y="174751"/>
            <a:ext cx="4479290" cy="4952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205104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77825" algn="l"/>
                <a:tab pos="378460" algn="l"/>
              </a:tabLst>
            </a:pPr>
            <a:r>
              <a:rPr sz="2000" dirty="0">
                <a:latin typeface="Gill Sans MT"/>
                <a:cs typeface="Gill Sans MT"/>
              </a:rPr>
              <a:t>Oogenesis </a:t>
            </a:r>
            <a:r>
              <a:rPr sz="2000" spc="-15" dirty="0">
                <a:latin typeface="Gill Sans MT"/>
                <a:cs typeface="Gill Sans MT"/>
              </a:rPr>
              <a:t>takes </a:t>
            </a:r>
            <a:r>
              <a:rPr sz="2000" dirty="0">
                <a:latin typeface="Gill Sans MT"/>
                <a:cs typeface="Gill Sans MT"/>
              </a:rPr>
              <a:t>place </a:t>
            </a:r>
            <a:r>
              <a:rPr sz="2000" spc="-10" dirty="0">
                <a:latin typeface="Gill Sans MT"/>
                <a:cs typeface="Gill Sans MT"/>
              </a:rPr>
              <a:t>by three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stages  as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follows.</a:t>
            </a:r>
            <a:endParaRPr sz="2000">
              <a:latin typeface="Gill Sans MT"/>
              <a:cs typeface="Gill Sans MT"/>
            </a:endParaRPr>
          </a:p>
          <a:p>
            <a:pPr marL="551815" indent="-457834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AutoNum type="arabicPeriod"/>
              <a:tabLst>
                <a:tab pos="551815" algn="l"/>
                <a:tab pos="552450" algn="l"/>
              </a:tabLst>
            </a:pPr>
            <a:r>
              <a:rPr sz="2000" spc="-5" dirty="0">
                <a:latin typeface="Gill Sans MT"/>
                <a:cs typeface="Gill Sans MT"/>
              </a:rPr>
              <a:t>Multiplicative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Phase</a:t>
            </a:r>
            <a:endParaRPr sz="2000">
              <a:latin typeface="Gill Sans MT"/>
              <a:cs typeface="Gill Sans MT"/>
            </a:endParaRPr>
          </a:p>
          <a:p>
            <a:pPr marL="551815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551815" algn="l"/>
                <a:tab pos="552450" algn="l"/>
              </a:tabLst>
            </a:pPr>
            <a:r>
              <a:rPr sz="2000" spc="-15" dirty="0">
                <a:latin typeface="Gill Sans MT"/>
                <a:cs typeface="Gill Sans MT"/>
              </a:rPr>
              <a:t>Growth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phase</a:t>
            </a:r>
            <a:endParaRPr sz="2000">
              <a:latin typeface="Gill Sans MT"/>
              <a:cs typeface="Gill Sans MT"/>
            </a:endParaRPr>
          </a:p>
          <a:p>
            <a:pPr marL="551815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rabicPeriod"/>
              <a:tabLst>
                <a:tab pos="551815" algn="l"/>
                <a:tab pos="552450" algn="l"/>
              </a:tabLst>
            </a:pPr>
            <a:r>
              <a:rPr sz="2000" dirty="0">
                <a:latin typeface="Gill Sans MT"/>
                <a:cs typeface="Gill Sans MT"/>
              </a:rPr>
              <a:t>Maturation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phase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9730" algn="l"/>
              </a:tabLst>
            </a:pPr>
            <a:r>
              <a:rPr sz="2000" dirty="0">
                <a:latin typeface="Gill Sans MT"/>
                <a:cs typeface="Gill Sans MT"/>
              </a:rPr>
              <a:t>1.	</a:t>
            </a:r>
            <a:r>
              <a:rPr sz="2000" b="1" dirty="0">
                <a:latin typeface="Gill Sans MT"/>
                <a:cs typeface="Gill Sans MT"/>
              </a:rPr>
              <a:t>Multiplication</a:t>
            </a:r>
            <a:r>
              <a:rPr sz="2000" b="1" spc="-6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phase:</a:t>
            </a:r>
            <a:endParaRPr sz="2000">
              <a:latin typeface="Gill Sans MT"/>
              <a:cs typeface="Gill Sans MT"/>
            </a:endParaRPr>
          </a:p>
          <a:p>
            <a:pPr marL="355600" marR="254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5" dirty="0">
                <a:latin typeface="Gill Sans MT"/>
                <a:cs typeface="Gill Sans MT"/>
              </a:rPr>
              <a:t>Certain primary </a:t>
            </a:r>
            <a:r>
              <a:rPr sz="2000" dirty="0">
                <a:latin typeface="Gill Sans MT"/>
                <a:cs typeface="Gill Sans MT"/>
              </a:rPr>
              <a:t>germ cells </a:t>
            </a:r>
            <a:r>
              <a:rPr sz="2000" spc="-5" dirty="0">
                <a:latin typeface="Gill Sans MT"/>
                <a:cs typeface="Gill Sans MT"/>
              </a:rPr>
              <a:t>(large </a:t>
            </a:r>
            <a:r>
              <a:rPr sz="2000" dirty="0">
                <a:latin typeface="Gill Sans MT"/>
                <a:cs typeface="Gill Sans MT"/>
              </a:rPr>
              <a:t>size</a:t>
            </a:r>
            <a:r>
              <a:rPr sz="2000" spc="-1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  </a:t>
            </a:r>
            <a:r>
              <a:rPr sz="2000" spc="-5" dirty="0">
                <a:latin typeface="Gill Sans MT"/>
                <a:cs typeface="Gill Sans MT"/>
              </a:rPr>
              <a:t>nuclei) </a:t>
            </a:r>
            <a:r>
              <a:rPr sz="2000" dirty="0">
                <a:latin typeface="Gill Sans MT"/>
                <a:cs typeface="Gill Sans MT"/>
              </a:rPr>
              <a:t>of germinal epithelium lining  </a:t>
            </a:r>
            <a:r>
              <a:rPr sz="2000" spc="-25" dirty="0">
                <a:latin typeface="Gill Sans MT"/>
                <a:cs typeface="Gill Sans MT"/>
              </a:rPr>
              <a:t>ovary, </a:t>
            </a:r>
            <a:r>
              <a:rPr sz="2000" spc="-5" dirty="0">
                <a:latin typeface="Gill Sans MT"/>
                <a:cs typeface="Gill Sans MT"/>
              </a:rPr>
              <a:t>undergo rapid </a:t>
            </a:r>
            <a:r>
              <a:rPr sz="2000" dirty="0">
                <a:latin typeface="Gill Sans MT"/>
                <a:cs typeface="Gill Sans MT"/>
              </a:rPr>
              <a:t>mitotic</a:t>
            </a:r>
            <a:r>
              <a:rPr sz="2000" spc="-2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division.</a:t>
            </a:r>
            <a:endParaRPr sz="2000">
              <a:latin typeface="Gill Sans MT"/>
              <a:cs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It </a:t>
            </a:r>
            <a:r>
              <a:rPr sz="2000" spc="-5" dirty="0">
                <a:latin typeface="Gill Sans MT"/>
                <a:cs typeface="Gill Sans MT"/>
              </a:rPr>
              <a:t>result in formation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10" dirty="0">
                <a:latin typeface="Gill Sans MT"/>
                <a:cs typeface="Gill Sans MT"/>
              </a:rPr>
              <a:t>group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diploid  egg mother cell,</a:t>
            </a:r>
            <a:r>
              <a:rPr sz="2000" spc="265" dirty="0">
                <a:latin typeface="Gill Sans MT"/>
                <a:cs typeface="Gill Sans MT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oogonia.</a:t>
            </a:r>
            <a:endParaRPr sz="2000">
              <a:latin typeface="Gill Sans MT"/>
              <a:cs typeface="Gill Sans MT"/>
            </a:endParaRPr>
          </a:p>
          <a:p>
            <a:pPr marL="355600" marR="4064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Each </a:t>
            </a:r>
            <a:r>
              <a:rPr sz="2000" spc="-10" dirty="0">
                <a:latin typeface="Gill Sans MT"/>
                <a:cs typeface="Gill Sans MT"/>
              </a:rPr>
              <a:t>group </a:t>
            </a:r>
            <a:r>
              <a:rPr sz="2000" dirty="0">
                <a:latin typeface="Gill Sans MT"/>
                <a:cs typeface="Gill Sans MT"/>
              </a:rPr>
              <a:t>of cells </a:t>
            </a:r>
            <a:r>
              <a:rPr sz="2000" spc="-5" dirty="0">
                <a:latin typeface="Gill Sans MT"/>
                <a:cs typeface="Gill Sans MT"/>
              </a:rPr>
              <a:t>forms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rounded  </a:t>
            </a:r>
            <a:r>
              <a:rPr sz="2000" dirty="0">
                <a:latin typeface="Gill Sans MT"/>
                <a:cs typeface="Gill Sans MT"/>
              </a:rPr>
              <a:t>mass </a:t>
            </a:r>
            <a:r>
              <a:rPr sz="2000" spc="-5" dirty="0">
                <a:latin typeface="Gill Sans MT"/>
                <a:cs typeface="Gill Sans MT"/>
              </a:rPr>
              <a:t>called </a:t>
            </a:r>
            <a:r>
              <a:rPr sz="2000" dirty="0">
                <a:latin typeface="Gill Sans MT"/>
                <a:cs typeface="Gill Sans MT"/>
              </a:rPr>
              <a:t>egg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nest.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38799" y="381000"/>
            <a:ext cx="3124201" cy="594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0285" y="175106"/>
            <a:ext cx="4247515" cy="4860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dirty="0">
                <a:latin typeface="Gill Sans MT"/>
                <a:cs typeface="Gill Sans MT"/>
              </a:rPr>
              <a:t>2. </a:t>
            </a:r>
            <a:r>
              <a:rPr sz="2000" b="1" spc="-20" dirty="0">
                <a:latin typeface="Gill Sans MT"/>
                <a:cs typeface="Gill Sans MT"/>
              </a:rPr>
              <a:t>Growth</a:t>
            </a:r>
            <a:r>
              <a:rPr sz="2000" b="1" spc="-240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phase: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Long </a:t>
            </a:r>
            <a:r>
              <a:rPr sz="2000" dirty="0">
                <a:latin typeface="Gill Sans MT"/>
                <a:cs typeface="Gill Sans MT"/>
              </a:rPr>
              <a:t>duration (12- 13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years)</a:t>
            </a:r>
            <a:endParaRPr sz="2000">
              <a:latin typeface="Gill Sans MT"/>
              <a:cs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One </a:t>
            </a:r>
            <a:r>
              <a:rPr sz="2000" dirty="0">
                <a:latin typeface="Gill Sans MT"/>
                <a:cs typeface="Gill Sans MT"/>
              </a:rPr>
              <a:t>of the diploid </a:t>
            </a:r>
            <a:r>
              <a:rPr sz="2000" spc="-5" dirty="0">
                <a:latin typeface="Gill Sans MT"/>
                <a:cs typeface="Gill Sans MT"/>
              </a:rPr>
              <a:t>oogonia  undergoes </a:t>
            </a:r>
            <a:r>
              <a:rPr sz="2000" spc="-15" dirty="0">
                <a:latin typeface="Gill Sans MT"/>
                <a:cs typeface="Gill Sans MT"/>
              </a:rPr>
              <a:t>growth </a:t>
            </a:r>
            <a:r>
              <a:rPr sz="2000" spc="-5" dirty="0">
                <a:latin typeface="Gill Sans MT"/>
                <a:cs typeface="Gill Sans MT"/>
              </a:rPr>
              <a:t>increasing </a:t>
            </a:r>
            <a:r>
              <a:rPr sz="2000" dirty="0">
                <a:latin typeface="Gill Sans MT"/>
                <a:cs typeface="Gill Sans MT"/>
              </a:rPr>
              <a:t>in  cytoplasm and </a:t>
            </a:r>
            <a:r>
              <a:rPr sz="2000" spc="-5" dirty="0">
                <a:latin typeface="Gill Sans MT"/>
                <a:cs typeface="Gill Sans MT"/>
              </a:rPr>
              <a:t>accumulation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10" dirty="0">
                <a:latin typeface="Gill Sans MT"/>
                <a:cs typeface="Gill Sans MT"/>
              </a:rPr>
              <a:t>yolk</a:t>
            </a:r>
            <a:r>
              <a:rPr sz="2000" spc="-1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  </a:t>
            </a:r>
            <a:r>
              <a:rPr sz="2000" spc="-5" dirty="0">
                <a:latin typeface="Gill Sans MT"/>
                <a:cs typeface="Gill Sans MT"/>
              </a:rPr>
              <a:t>transform </a:t>
            </a:r>
            <a:r>
              <a:rPr sz="2000" dirty="0">
                <a:latin typeface="Gill Sans MT"/>
                <a:cs typeface="Gill Sans MT"/>
              </a:rPr>
              <a:t>to enlarged </a:t>
            </a:r>
            <a:r>
              <a:rPr sz="2000" spc="-5" dirty="0">
                <a:latin typeface="Gill Sans MT"/>
                <a:cs typeface="Gill Sans MT"/>
              </a:rPr>
              <a:t>oogonia </a:t>
            </a:r>
            <a:r>
              <a:rPr sz="2000" dirty="0">
                <a:latin typeface="Gill Sans MT"/>
                <a:cs typeface="Gill Sans MT"/>
              </a:rPr>
              <a:t>called  </a:t>
            </a:r>
            <a:r>
              <a:rPr sz="2000" spc="10" dirty="0">
                <a:latin typeface="Gill Sans MT"/>
                <a:cs typeface="Gill Sans MT"/>
              </a:rPr>
              <a:t>primary </a:t>
            </a:r>
            <a:r>
              <a:rPr sz="2000" dirty="0">
                <a:latin typeface="Gill Sans MT"/>
                <a:cs typeface="Gill Sans MT"/>
              </a:rPr>
              <a:t>oocyte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(2n)</a:t>
            </a:r>
            <a:endParaRPr sz="2000">
              <a:latin typeface="Gill Sans MT"/>
              <a:cs typeface="Gill Sans MT"/>
            </a:endParaRPr>
          </a:p>
          <a:p>
            <a:pPr marL="355600" marR="353695" indent="-34290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Other oogonia form </a:t>
            </a:r>
            <a:r>
              <a:rPr sz="2000" dirty="0">
                <a:latin typeface="Gill Sans MT"/>
                <a:cs typeface="Gill Sans MT"/>
              </a:rPr>
              <a:t>single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layered  </a:t>
            </a:r>
            <a:r>
              <a:rPr sz="2000" spc="-5" dirty="0">
                <a:latin typeface="Gill Sans MT"/>
                <a:cs typeface="Gill Sans MT"/>
              </a:rPr>
              <a:t>follicular </a:t>
            </a:r>
            <a:r>
              <a:rPr sz="2000" dirty="0">
                <a:latin typeface="Gill Sans MT"/>
                <a:cs typeface="Gill Sans MT"/>
              </a:rPr>
              <a:t>epithelium- </a:t>
            </a:r>
            <a:r>
              <a:rPr sz="2000" spc="-155" dirty="0">
                <a:latin typeface="Gill Sans MT"/>
                <a:cs typeface="Gill Sans MT"/>
              </a:rPr>
              <a:t>P.</a:t>
            </a:r>
            <a:r>
              <a:rPr sz="2000" spc="-3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follicle</a:t>
            </a:r>
            <a:endParaRPr sz="2000">
              <a:latin typeface="Gill Sans MT"/>
              <a:cs typeface="Gill Sans MT"/>
            </a:endParaRPr>
          </a:p>
          <a:p>
            <a:pPr marL="355600" marR="841375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-155" dirty="0">
                <a:latin typeface="Gill Sans MT"/>
                <a:cs typeface="Gill Sans MT"/>
              </a:rPr>
              <a:t>P. </a:t>
            </a:r>
            <a:r>
              <a:rPr sz="2000" spc="-5" dirty="0">
                <a:latin typeface="Gill Sans MT"/>
                <a:cs typeface="Gill Sans MT"/>
              </a:rPr>
              <a:t>follicle </a:t>
            </a:r>
            <a:r>
              <a:rPr sz="2000" spc="-10" dirty="0">
                <a:latin typeface="Gill Sans MT"/>
                <a:cs typeface="Gill Sans MT"/>
              </a:rPr>
              <a:t>surrounded by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more  </a:t>
            </a:r>
            <a:r>
              <a:rPr sz="2000" spc="-5" dirty="0">
                <a:latin typeface="Gill Sans MT"/>
                <a:cs typeface="Gill Sans MT"/>
              </a:rPr>
              <a:t>granulosal </a:t>
            </a:r>
            <a:r>
              <a:rPr sz="2000" dirty="0">
                <a:latin typeface="Gill Sans MT"/>
                <a:cs typeface="Gill Sans MT"/>
              </a:rPr>
              <a:t>cell- </a:t>
            </a:r>
            <a:r>
              <a:rPr sz="2000" spc="5" dirty="0">
                <a:latin typeface="Gill Sans MT"/>
                <a:cs typeface="Gill Sans MT"/>
              </a:rPr>
              <a:t>Sec.</a:t>
            </a:r>
            <a:r>
              <a:rPr sz="2000" spc="-26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follicle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5" dirty="0">
                <a:latin typeface="Gill Sans MT"/>
                <a:cs typeface="Gill Sans MT"/>
              </a:rPr>
              <a:t>Sec. </a:t>
            </a:r>
            <a:r>
              <a:rPr sz="2000" spc="-5" dirty="0">
                <a:latin typeface="Gill Sans MT"/>
                <a:cs typeface="Gill Sans MT"/>
              </a:rPr>
              <a:t>follicle- </a:t>
            </a:r>
            <a:r>
              <a:rPr sz="2000" dirty="0">
                <a:latin typeface="Gill Sans MT"/>
                <a:cs typeface="Gill Sans MT"/>
              </a:rPr>
              <a:t>fluid filled antral</a:t>
            </a:r>
            <a:r>
              <a:rPr sz="2000" spc="-32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cavity-</a:t>
            </a:r>
            <a:endParaRPr sz="20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Antrium-</a:t>
            </a:r>
            <a:r>
              <a:rPr sz="2000" spc="-370" dirty="0">
                <a:latin typeface="Gill Sans MT"/>
                <a:cs typeface="Gill Sans MT"/>
              </a:rPr>
              <a:t> </a:t>
            </a:r>
            <a:r>
              <a:rPr sz="2000" spc="-130" dirty="0">
                <a:latin typeface="Gill Sans MT"/>
                <a:cs typeface="Gill Sans MT"/>
              </a:rPr>
              <a:t>Ter. </a:t>
            </a:r>
            <a:r>
              <a:rPr sz="2000" spc="-5" dirty="0">
                <a:latin typeface="Gill Sans MT"/>
                <a:cs typeface="Gill Sans MT"/>
              </a:rPr>
              <a:t>Follicle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Courier New"/>
              <a:buChar char="o"/>
              <a:tabLst>
                <a:tab pos="354965" algn="l"/>
                <a:tab pos="355600" algn="l"/>
              </a:tabLst>
            </a:pPr>
            <a:r>
              <a:rPr sz="2000" spc="-130" dirty="0">
                <a:latin typeface="Gill Sans MT"/>
                <a:cs typeface="Gill Sans MT"/>
              </a:rPr>
              <a:t>Ter. </a:t>
            </a:r>
            <a:r>
              <a:rPr sz="2000" spc="-5" dirty="0">
                <a:latin typeface="Gill Sans MT"/>
                <a:cs typeface="Gill Sans MT"/>
              </a:rPr>
              <a:t>Follicle- Graffian</a:t>
            </a:r>
            <a:r>
              <a:rPr sz="2000" spc="-1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follicle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200" y="228601"/>
            <a:ext cx="3733799" cy="624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3300" y="431165"/>
            <a:ext cx="4559300" cy="55124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695"/>
              </a:spcBef>
              <a:tabLst>
                <a:tab pos="603885" algn="l"/>
              </a:tabLst>
            </a:pPr>
            <a:r>
              <a:rPr sz="1750" b="1" dirty="0">
                <a:solidFill>
                  <a:srgbClr val="3891A7"/>
                </a:solidFill>
                <a:latin typeface="Gill Sans MT"/>
                <a:cs typeface="Gill Sans MT"/>
              </a:rPr>
              <a:t>3.	</a:t>
            </a:r>
            <a:r>
              <a:rPr sz="2200" b="1" spc="-5" dirty="0">
                <a:latin typeface="Gill Sans MT"/>
                <a:cs typeface="Gill Sans MT"/>
              </a:rPr>
              <a:t>Maturation</a:t>
            </a:r>
            <a:r>
              <a:rPr sz="2200" b="1" spc="10" dirty="0">
                <a:latin typeface="Gill Sans MT"/>
                <a:cs typeface="Gill Sans MT"/>
              </a:rPr>
              <a:t> </a:t>
            </a:r>
            <a:r>
              <a:rPr sz="2200" b="1" spc="-5" dirty="0">
                <a:latin typeface="Gill Sans MT"/>
                <a:cs typeface="Gill Sans MT"/>
              </a:rPr>
              <a:t>phase:</a:t>
            </a:r>
            <a:endParaRPr sz="2200">
              <a:latin typeface="Gill Sans MT"/>
              <a:cs typeface="Gill Sans MT"/>
            </a:endParaRPr>
          </a:p>
          <a:p>
            <a:pPr marL="431800" marR="120014" indent="-3429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Courier New"/>
              <a:buChar char="o"/>
              <a:tabLst>
                <a:tab pos="431165" algn="l"/>
                <a:tab pos="431800" algn="l"/>
              </a:tabLst>
            </a:pPr>
            <a:r>
              <a:rPr sz="2200" spc="-5" dirty="0">
                <a:latin typeface="Gill Sans MT"/>
                <a:cs typeface="Gill Sans MT"/>
              </a:rPr>
              <a:t>A </a:t>
            </a:r>
            <a:r>
              <a:rPr sz="2200" spc="-15" dirty="0">
                <a:latin typeface="Gill Sans MT"/>
                <a:cs typeface="Gill Sans MT"/>
              </a:rPr>
              <a:t>fully-grown </a:t>
            </a:r>
            <a:r>
              <a:rPr sz="2200" spc="5" dirty="0">
                <a:latin typeface="Gill Sans MT"/>
                <a:cs typeface="Gill Sans MT"/>
              </a:rPr>
              <a:t>primary </a:t>
            </a:r>
            <a:r>
              <a:rPr sz="2200" spc="-5" dirty="0">
                <a:latin typeface="Gill Sans MT"/>
                <a:cs typeface="Gill Sans MT"/>
              </a:rPr>
              <a:t>oocyte (2n)  </a:t>
            </a:r>
            <a:r>
              <a:rPr sz="2200" spc="-10" dirty="0">
                <a:latin typeface="Gill Sans MT"/>
                <a:cs typeface="Gill Sans MT"/>
              </a:rPr>
              <a:t>undergoes </a:t>
            </a:r>
            <a:r>
              <a:rPr sz="2200" spc="-5" dirty="0">
                <a:latin typeface="Gill Sans MT"/>
                <a:cs typeface="Gill Sans MT"/>
              </a:rPr>
              <a:t>I meiotic </a:t>
            </a:r>
            <a:r>
              <a:rPr sz="2200" spc="-10" dirty="0">
                <a:latin typeface="Gill Sans MT"/>
                <a:cs typeface="Gill Sans MT"/>
              </a:rPr>
              <a:t>division results  </a:t>
            </a:r>
            <a:r>
              <a:rPr sz="2200" spc="-5" dirty="0">
                <a:latin typeface="Gill Sans MT"/>
                <a:cs typeface="Gill Sans MT"/>
              </a:rPr>
              <a:t>in the </a:t>
            </a:r>
            <a:r>
              <a:rPr sz="2200" spc="-10" dirty="0">
                <a:latin typeface="Gill Sans MT"/>
                <a:cs typeface="Gill Sans MT"/>
              </a:rPr>
              <a:t>formation </a:t>
            </a:r>
            <a:r>
              <a:rPr sz="2200" spc="-5" dirty="0">
                <a:latin typeface="Gill Sans MT"/>
                <a:cs typeface="Gill Sans MT"/>
              </a:rPr>
              <a:t>of </a:t>
            </a:r>
            <a:r>
              <a:rPr sz="2200" spc="-20" dirty="0">
                <a:latin typeface="Gill Sans MT"/>
                <a:cs typeface="Gill Sans MT"/>
              </a:rPr>
              <a:t>two </a:t>
            </a:r>
            <a:r>
              <a:rPr sz="2200" spc="-5" dirty="0">
                <a:latin typeface="Gill Sans MT"/>
                <a:cs typeface="Gill Sans MT"/>
              </a:rPr>
              <a:t>unequal  sized haploid</a:t>
            </a:r>
            <a:r>
              <a:rPr sz="2200" spc="3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cells.</a:t>
            </a:r>
            <a:endParaRPr sz="2200">
              <a:latin typeface="Gill Sans MT"/>
              <a:cs typeface="Gill Sans MT"/>
            </a:endParaRPr>
          </a:p>
          <a:p>
            <a:pPr marL="431800" indent="-34290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Courier New"/>
              <a:buChar char="o"/>
              <a:tabLst>
                <a:tab pos="431165" algn="l"/>
                <a:tab pos="431800" algn="l"/>
              </a:tabLst>
            </a:pPr>
            <a:r>
              <a:rPr sz="2200" dirty="0">
                <a:latin typeface="Gill Sans MT"/>
                <a:cs typeface="Gill Sans MT"/>
              </a:rPr>
              <a:t>The </a:t>
            </a:r>
            <a:r>
              <a:rPr sz="2200" spc="-10" dirty="0">
                <a:latin typeface="Gill Sans MT"/>
                <a:cs typeface="Gill Sans MT"/>
              </a:rPr>
              <a:t>large </a:t>
            </a:r>
            <a:r>
              <a:rPr sz="2200" dirty="0">
                <a:latin typeface="Gill Sans MT"/>
                <a:cs typeface="Gill Sans MT"/>
              </a:rPr>
              <a:t>secondary </a:t>
            </a:r>
            <a:r>
              <a:rPr sz="2200" spc="-5" dirty="0">
                <a:latin typeface="Gill Sans MT"/>
                <a:cs typeface="Gill Sans MT"/>
              </a:rPr>
              <a:t>oocyte (n)</a:t>
            </a:r>
            <a:r>
              <a:rPr sz="2200" spc="5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and</a:t>
            </a:r>
            <a:endParaRPr sz="2200">
              <a:latin typeface="Gill Sans MT"/>
              <a:cs typeface="Gill Sans MT"/>
            </a:endParaRPr>
          </a:p>
          <a:p>
            <a:pPr marL="431800">
              <a:lnSpc>
                <a:spcPct val="100000"/>
              </a:lnSpc>
            </a:pPr>
            <a:r>
              <a:rPr sz="2200" spc="-5" dirty="0">
                <a:latin typeface="Gill Sans MT"/>
                <a:cs typeface="Gill Sans MT"/>
              </a:rPr>
              <a:t>a small polocyte </a:t>
            </a:r>
            <a:r>
              <a:rPr sz="2200" spc="-10" dirty="0">
                <a:latin typeface="Gill Sans MT"/>
                <a:cs typeface="Gill Sans MT"/>
              </a:rPr>
              <a:t>(polar</a:t>
            </a:r>
            <a:r>
              <a:rPr sz="2200" spc="6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body).</a:t>
            </a:r>
            <a:endParaRPr sz="2200">
              <a:latin typeface="Gill Sans MT"/>
              <a:cs typeface="Gill Sans MT"/>
            </a:endParaRPr>
          </a:p>
          <a:p>
            <a:pPr marL="431800" marR="324485" indent="-342900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Courier New"/>
              <a:buChar char="o"/>
              <a:tabLst>
                <a:tab pos="431800" algn="l"/>
              </a:tabLst>
            </a:pPr>
            <a:r>
              <a:rPr sz="2200" spc="-5" dirty="0">
                <a:latin typeface="Gill Sans MT"/>
                <a:cs typeface="Gill Sans MT"/>
              </a:rPr>
              <a:t>The </a:t>
            </a:r>
            <a:r>
              <a:rPr sz="2200" dirty="0">
                <a:latin typeface="Gill Sans MT"/>
                <a:cs typeface="Gill Sans MT"/>
              </a:rPr>
              <a:t>secondary </a:t>
            </a:r>
            <a:r>
              <a:rPr sz="2200" spc="-5" dirty="0">
                <a:latin typeface="Gill Sans MT"/>
                <a:cs typeface="Gill Sans MT"/>
              </a:rPr>
              <a:t>oocyte undergoes  II meiotic </a:t>
            </a:r>
            <a:r>
              <a:rPr sz="2200" spc="-10" dirty="0">
                <a:latin typeface="Gill Sans MT"/>
                <a:cs typeface="Gill Sans MT"/>
              </a:rPr>
              <a:t>division </a:t>
            </a:r>
            <a:r>
              <a:rPr sz="2200" spc="-5" dirty="0">
                <a:latin typeface="Gill Sans MT"/>
                <a:cs typeface="Gill Sans MT"/>
              </a:rPr>
              <a:t>to </a:t>
            </a:r>
            <a:r>
              <a:rPr sz="2200" spc="-10" dirty="0">
                <a:latin typeface="Gill Sans MT"/>
                <a:cs typeface="Gill Sans MT"/>
              </a:rPr>
              <a:t>form </a:t>
            </a:r>
            <a:r>
              <a:rPr sz="2200" spc="-5" dirty="0">
                <a:latin typeface="Gill Sans MT"/>
                <a:cs typeface="Gill Sans MT"/>
              </a:rPr>
              <a:t>a </a:t>
            </a:r>
            <a:r>
              <a:rPr sz="2200" spc="-10" dirty="0">
                <a:latin typeface="Gill Sans MT"/>
                <a:cs typeface="Gill Sans MT"/>
              </a:rPr>
              <a:t>large  </a:t>
            </a:r>
            <a:r>
              <a:rPr sz="2200" spc="-5" dirty="0">
                <a:latin typeface="Gill Sans MT"/>
                <a:cs typeface="Gill Sans MT"/>
              </a:rPr>
              <a:t>ootid/ </a:t>
            </a:r>
            <a:r>
              <a:rPr sz="2200" spc="-10" dirty="0">
                <a:latin typeface="Gill Sans MT"/>
                <a:cs typeface="Gill Sans MT"/>
              </a:rPr>
              <a:t>ovum </a:t>
            </a:r>
            <a:r>
              <a:rPr sz="2200" spc="-5" dirty="0">
                <a:latin typeface="Gill Sans MT"/>
                <a:cs typeface="Gill Sans MT"/>
              </a:rPr>
              <a:t>and a small </a:t>
            </a:r>
            <a:r>
              <a:rPr sz="2200" spc="5" dirty="0">
                <a:latin typeface="Gill Sans MT"/>
                <a:cs typeface="Gill Sans MT"/>
              </a:rPr>
              <a:t>2</a:t>
            </a:r>
            <a:r>
              <a:rPr sz="2175" spc="7" baseline="24904" dirty="0">
                <a:latin typeface="Gill Sans MT"/>
                <a:cs typeface="Gill Sans MT"/>
              </a:rPr>
              <a:t>nd </a:t>
            </a:r>
            <a:r>
              <a:rPr sz="2200" spc="-5" dirty="0">
                <a:latin typeface="Gill Sans MT"/>
                <a:cs typeface="Gill Sans MT"/>
              </a:rPr>
              <a:t>polar  </a:t>
            </a:r>
            <a:r>
              <a:rPr sz="2200" spc="-40" dirty="0">
                <a:latin typeface="Gill Sans MT"/>
                <a:cs typeface="Gill Sans MT"/>
              </a:rPr>
              <a:t>body.</a:t>
            </a:r>
            <a:endParaRPr sz="2200">
              <a:latin typeface="Gill Sans MT"/>
              <a:cs typeface="Gill Sans MT"/>
            </a:endParaRPr>
          </a:p>
          <a:p>
            <a:pPr marL="431800" indent="-342900" algn="just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Courier New"/>
              <a:buChar char="o"/>
              <a:tabLst>
                <a:tab pos="431800" algn="l"/>
              </a:tabLst>
            </a:pPr>
            <a:r>
              <a:rPr sz="2200" spc="10" dirty="0">
                <a:latin typeface="Gill Sans MT"/>
                <a:cs typeface="Gill Sans MT"/>
              </a:rPr>
              <a:t>Sec. </a:t>
            </a:r>
            <a:r>
              <a:rPr sz="2200" spc="-5" dirty="0">
                <a:latin typeface="Gill Sans MT"/>
                <a:cs typeface="Gill Sans MT"/>
              </a:rPr>
              <a:t>oocyte </a:t>
            </a:r>
            <a:r>
              <a:rPr sz="2200" spc="-10" dirty="0">
                <a:latin typeface="Gill Sans MT"/>
                <a:cs typeface="Gill Sans MT"/>
              </a:rPr>
              <a:t>forms </a:t>
            </a:r>
            <a:r>
              <a:rPr sz="2200" spc="-15" dirty="0">
                <a:latin typeface="Gill Sans MT"/>
                <a:cs typeface="Gill Sans MT"/>
              </a:rPr>
              <a:t>new</a:t>
            </a:r>
            <a:r>
              <a:rPr sz="2200" spc="-204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membrane-</a:t>
            </a:r>
            <a:endParaRPr sz="2200">
              <a:latin typeface="Gill Sans MT"/>
              <a:cs typeface="Gill Sans MT"/>
            </a:endParaRPr>
          </a:p>
          <a:p>
            <a:pPr marR="169545" algn="ctr">
              <a:lnSpc>
                <a:spcPct val="100000"/>
              </a:lnSpc>
            </a:pPr>
            <a:r>
              <a:rPr sz="2200" spc="-5" dirty="0">
                <a:latin typeface="Gill Sans MT"/>
                <a:cs typeface="Gill Sans MT"/>
              </a:rPr>
              <a:t>Zona pellucida- Graffian</a:t>
            </a:r>
            <a:r>
              <a:rPr sz="2200" spc="3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follicle</a:t>
            </a:r>
            <a:endParaRPr sz="2200">
              <a:latin typeface="Gill Sans MT"/>
              <a:cs typeface="Gill Sans MT"/>
            </a:endParaRPr>
          </a:p>
          <a:p>
            <a:pPr marL="342265" marR="163195" indent="-34226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Courier New"/>
              <a:buChar char="o"/>
              <a:tabLst>
                <a:tab pos="342265" algn="l"/>
                <a:tab pos="431800" algn="l"/>
              </a:tabLst>
            </a:pPr>
            <a:r>
              <a:rPr sz="2200" spc="-5" dirty="0">
                <a:latin typeface="Gill Sans MT"/>
                <a:cs typeface="Gill Sans MT"/>
              </a:rPr>
              <a:t>The </a:t>
            </a:r>
            <a:r>
              <a:rPr sz="2200" dirty="0">
                <a:latin typeface="Gill Sans MT"/>
                <a:cs typeface="Gill Sans MT"/>
              </a:rPr>
              <a:t>1</a:t>
            </a:r>
            <a:r>
              <a:rPr sz="2175" baseline="24904" dirty="0">
                <a:latin typeface="Gill Sans MT"/>
                <a:cs typeface="Gill Sans MT"/>
              </a:rPr>
              <a:t>st </a:t>
            </a:r>
            <a:r>
              <a:rPr sz="2200" spc="-5" dirty="0">
                <a:latin typeface="Gill Sans MT"/>
                <a:cs typeface="Gill Sans MT"/>
              </a:rPr>
              <a:t>polar body also</a:t>
            </a:r>
            <a:r>
              <a:rPr sz="2200" spc="-16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undergoes</a:t>
            </a:r>
            <a:endParaRPr sz="2200">
              <a:latin typeface="Gill Sans MT"/>
              <a:cs typeface="Gill Sans MT"/>
            </a:endParaRPr>
          </a:p>
          <a:p>
            <a:pPr marL="311150" algn="ctr">
              <a:lnSpc>
                <a:spcPct val="100000"/>
              </a:lnSpc>
            </a:pPr>
            <a:r>
              <a:rPr sz="2200" dirty="0">
                <a:latin typeface="Gill Sans MT"/>
                <a:cs typeface="Gill Sans MT"/>
              </a:rPr>
              <a:t>equal </a:t>
            </a:r>
            <a:r>
              <a:rPr sz="2200" spc="-5" dirty="0">
                <a:latin typeface="Gill Sans MT"/>
                <a:cs typeface="Gill Sans MT"/>
              </a:rPr>
              <a:t>division to </a:t>
            </a:r>
            <a:r>
              <a:rPr sz="2200" spc="-15" dirty="0">
                <a:latin typeface="Gill Sans MT"/>
                <a:cs typeface="Gill Sans MT"/>
              </a:rPr>
              <a:t>produce </a:t>
            </a:r>
            <a:r>
              <a:rPr sz="2200" spc="-20" dirty="0">
                <a:latin typeface="Gill Sans MT"/>
                <a:cs typeface="Gill Sans MT"/>
              </a:rPr>
              <a:t>two</a:t>
            </a:r>
            <a:r>
              <a:rPr sz="2200" spc="5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cells.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38800" y="152400"/>
            <a:ext cx="3428998" cy="6476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9676" y="1423414"/>
            <a:ext cx="4991100" cy="5399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4612" y="355219"/>
            <a:ext cx="63582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Thus during oogenesis </a:t>
            </a:r>
            <a:r>
              <a:rPr sz="2000" spc="-5" dirty="0">
                <a:latin typeface="Gill Sans MT"/>
                <a:cs typeface="Gill Sans MT"/>
              </a:rPr>
              <a:t>four </a:t>
            </a:r>
            <a:r>
              <a:rPr sz="2000" dirty="0">
                <a:latin typeface="Gill Sans MT"/>
                <a:cs typeface="Gill Sans MT"/>
              </a:rPr>
              <a:t>cells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spc="-5" dirty="0">
                <a:latin typeface="Gill Sans MT"/>
                <a:cs typeface="Gill Sans MT"/>
              </a:rPr>
              <a:t>produced. </a:t>
            </a:r>
            <a:r>
              <a:rPr sz="2000" dirty="0">
                <a:latin typeface="Gill Sans MT"/>
                <a:cs typeface="Gill Sans MT"/>
              </a:rPr>
              <a:t>Among  them one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functional ootid and </a:t>
            </a:r>
            <a:r>
              <a:rPr sz="2000" spc="-10" dirty="0">
                <a:latin typeface="Gill Sans MT"/>
                <a:cs typeface="Gill Sans MT"/>
              </a:rPr>
              <a:t>three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dirty="0">
                <a:latin typeface="Gill Sans MT"/>
                <a:cs typeface="Gill Sans MT"/>
              </a:rPr>
              <a:t>non-functional  polar </a:t>
            </a:r>
            <a:r>
              <a:rPr sz="2000" spc="10" dirty="0">
                <a:latin typeface="Gill Sans MT"/>
                <a:cs typeface="Gill Sans MT"/>
              </a:rPr>
              <a:t>bodies.The </a:t>
            </a:r>
            <a:r>
              <a:rPr sz="2000" dirty="0">
                <a:latin typeface="Gill Sans MT"/>
                <a:cs typeface="Gill Sans MT"/>
              </a:rPr>
              <a:t>ootid with </a:t>
            </a:r>
            <a:r>
              <a:rPr sz="2000" spc="5" dirty="0">
                <a:latin typeface="Gill Sans MT"/>
                <a:cs typeface="Gill Sans MT"/>
              </a:rPr>
              <a:t>very </a:t>
            </a:r>
            <a:r>
              <a:rPr sz="2000" dirty="0">
                <a:latin typeface="Gill Sans MT"/>
                <a:cs typeface="Gill Sans MT"/>
              </a:rPr>
              <a:t>little change becomes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  </a:t>
            </a:r>
            <a:r>
              <a:rPr sz="2000" spc="-5" dirty="0">
                <a:latin typeface="Gill Sans MT"/>
                <a:cs typeface="Gill Sans MT"/>
              </a:rPr>
              <a:t>ovum.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"/>
            <a:ext cx="8458200" cy="6909584"/>
          </a:xfr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609600" indent="-609600" algn="just" eaLnBrk="1" hangingPunct="1">
              <a:buClr>
                <a:srgbClr val="FFFF00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2800" b="1" u="sng" dirty="0" smtClean="0">
                <a:solidFill>
                  <a:srgbClr val="FF0000"/>
                </a:solidFill>
                <a:cs typeface="Times" charset="0"/>
              </a:rPr>
              <a:t>The three important differences between </a:t>
            </a:r>
            <a:r>
              <a:rPr lang="en-US" altLang="en-US" sz="2800" b="1" u="sng" dirty="0" err="1" smtClean="0">
                <a:solidFill>
                  <a:srgbClr val="FF0000"/>
                </a:solidFill>
                <a:cs typeface="Times" charset="0"/>
              </a:rPr>
              <a:t>spermatogeneis</a:t>
            </a:r>
            <a:r>
              <a:rPr lang="en-US" altLang="en-US" sz="2800" b="1" u="sng" dirty="0" smtClean="0">
                <a:solidFill>
                  <a:srgbClr val="FF0000"/>
                </a:solidFill>
                <a:cs typeface="Times" charset="0"/>
              </a:rPr>
              <a:t> and </a:t>
            </a:r>
            <a:r>
              <a:rPr lang="en-US" altLang="en-US" sz="2800" b="1" u="sng" dirty="0" err="1" smtClean="0">
                <a:solidFill>
                  <a:srgbClr val="FF0000"/>
                </a:solidFill>
                <a:cs typeface="Times" charset="0"/>
              </a:rPr>
              <a:t>oogenesis</a:t>
            </a:r>
            <a:r>
              <a:rPr lang="en-US" altLang="en-US" sz="2800" b="1" u="sng" dirty="0" smtClean="0">
                <a:solidFill>
                  <a:srgbClr val="FF0000"/>
                </a:solidFill>
                <a:cs typeface="Times" charset="0"/>
              </a:rPr>
              <a:t>. </a:t>
            </a:r>
          </a:p>
          <a:p>
            <a:pPr marL="609600" indent="-609600" algn="just" eaLnBrk="1" hangingPunct="1">
              <a:buClr>
                <a:srgbClr val="FFFF00"/>
              </a:buClr>
              <a:buFont typeface="Wingdings" pitchFamily="2" charset="2"/>
              <a:buAutoNum type="arabicParenBoth"/>
              <a:tabLst>
                <a:tab pos="2743200" algn="l"/>
              </a:tabLst>
            </a:pPr>
            <a:r>
              <a:rPr lang="en-US" altLang="en-US" sz="2400" dirty="0" smtClean="0">
                <a:solidFill>
                  <a:srgbClr val="00B050"/>
                </a:solidFill>
                <a:cs typeface="Times" charset="0"/>
              </a:rPr>
              <a:t>In </a:t>
            </a:r>
            <a:r>
              <a:rPr lang="en-US" altLang="en-US" sz="2400" dirty="0" err="1" smtClean="0">
                <a:solidFill>
                  <a:srgbClr val="00B050"/>
                </a:solidFill>
                <a:cs typeface="Times" charset="0"/>
              </a:rPr>
              <a:t>oogenesis</a:t>
            </a:r>
            <a:r>
              <a:rPr lang="en-US" altLang="en-US" sz="2400" dirty="0" smtClean="0">
                <a:solidFill>
                  <a:srgbClr val="00B050"/>
                </a:solidFill>
                <a:cs typeface="Times" charset="0"/>
              </a:rPr>
              <a:t> the </a:t>
            </a:r>
            <a:r>
              <a:rPr lang="en-US" altLang="en-US" sz="2400" b="1" dirty="0" smtClean="0">
                <a:solidFill>
                  <a:srgbClr val="00B050"/>
                </a:solidFill>
                <a:cs typeface="Times" charset="0"/>
              </a:rPr>
              <a:t>unequal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" charset="0"/>
              </a:rPr>
              <a:t>cytokinesis</a:t>
            </a:r>
            <a:r>
              <a:rPr lang="en-US" altLang="en-US" sz="2400" dirty="0" smtClean="0">
                <a:solidFill>
                  <a:srgbClr val="00B050"/>
                </a:solidFill>
                <a:cs typeface="Times" charset="0"/>
              </a:rPr>
              <a:t> during meiosis results in most of the cytoplasm being in one daughter cell which will form the single ovum the other cells (polar bodies) will degenerate. In </a:t>
            </a:r>
            <a:r>
              <a:rPr lang="en-US" altLang="en-US" sz="2400" dirty="0" err="1" smtClean="0">
                <a:solidFill>
                  <a:srgbClr val="00B050"/>
                </a:solidFill>
                <a:cs typeface="Times" charset="0"/>
              </a:rPr>
              <a:t>spermatogeneis</a:t>
            </a:r>
            <a:r>
              <a:rPr lang="en-US" altLang="en-US" sz="2400" dirty="0" smtClean="0">
                <a:solidFill>
                  <a:srgbClr val="00B050"/>
                </a:solidFill>
                <a:cs typeface="Times" charset="0"/>
              </a:rPr>
              <a:t> all four products of meiosis I and II become mature spermatozoa. </a:t>
            </a:r>
          </a:p>
          <a:p>
            <a:pPr marL="609600" indent="-609600" algn="just" eaLnBrk="1" hangingPunct="1">
              <a:buClr>
                <a:srgbClr val="FFFF00"/>
              </a:buClr>
              <a:buFont typeface="Wingdings" pitchFamily="2" charset="2"/>
              <a:buAutoNum type="arabicParenBoth"/>
              <a:tabLst>
                <a:tab pos="2743200" algn="l"/>
              </a:tabLst>
            </a:pPr>
            <a:r>
              <a:rPr lang="en-US" altLang="en-US" sz="2400" dirty="0" smtClean="0">
                <a:solidFill>
                  <a:srgbClr val="00B0F0"/>
                </a:solidFill>
                <a:cs typeface="Times" charset="0"/>
              </a:rPr>
              <a:t>Spermatogenesis is a </a:t>
            </a:r>
            <a:r>
              <a:rPr lang="en-US" altLang="en-US" sz="2400" b="1" dirty="0" smtClean="0">
                <a:solidFill>
                  <a:srgbClr val="00B0F0"/>
                </a:solidFill>
                <a:cs typeface="Times" charset="0"/>
              </a:rPr>
              <a:t>continuous process</a:t>
            </a:r>
            <a:r>
              <a:rPr lang="en-US" altLang="en-US" sz="2400" dirty="0" smtClean="0">
                <a:solidFill>
                  <a:srgbClr val="00B0F0"/>
                </a:solidFill>
                <a:cs typeface="Times" charset="0"/>
              </a:rPr>
              <a:t> throughout the reproductive life of the male as </a:t>
            </a:r>
            <a:r>
              <a:rPr lang="en-US" altLang="en-US" sz="2400" dirty="0" err="1" smtClean="0">
                <a:solidFill>
                  <a:srgbClr val="00B0F0"/>
                </a:solidFill>
                <a:cs typeface="Times" charset="0"/>
              </a:rPr>
              <a:t>spermatogonia</a:t>
            </a:r>
            <a:r>
              <a:rPr lang="en-US" altLang="en-US" sz="2400" dirty="0" smtClean="0">
                <a:solidFill>
                  <a:srgbClr val="00B0F0"/>
                </a:solidFill>
                <a:cs typeface="Times" charset="0"/>
              </a:rPr>
              <a:t> continue to divide by mitosis. At the time of the female</a:t>
            </a:r>
            <a:r>
              <a:rPr lang="en-US" altLang="en-US" sz="2400" dirty="0" smtClean="0">
                <a:solidFill>
                  <a:srgbClr val="00B0F0"/>
                </a:solidFill>
                <a:latin typeface="Times" charset="0"/>
                <a:cs typeface="Times" charset="0"/>
              </a:rPr>
              <a:t>’</a:t>
            </a:r>
            <a:r>
              <a:rPr lang="en-US" altLang="en-US" sz="2400" dirty="0" smtClean="0">
                <a:solidFill>
                  <a:srgbClr val="00B0F0"/>
                </a:solidFill>
                <a:cs typeface="Times" charset="0"/>
              </a:rPr>
              <a:t>s birth an ovary contains all of the </a:t>
            </a:r>
            <a:r>
              <a:rPr lang="en-US" altLang="en-US" sz="2400" b="1" dirty="0" smtClean="0">
                <a:solidFill>
                  <a:srgbClr val="00B0F0"/>
                </a:solidFill>
                <a:cs typeface="Times" charset="0"/>
              </a:rPr>
              <a:t>primary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" charset="0"/>
              </a:rPr>
              <a:t>oocytes</a:t>
            </a:r>
            <a:r>
              <a:rPr lang="en-US" altLang="en-US" sz="2400" dirty="0" smtClean="0">
                <a:solidFill>
                  <a:srgbClr val="00B0F0"/>
                </a:solidFill>
                <a:cs typeface="Times" charset="0"/>
              </a:rPr>
              <a:t> it will ever have.</a:t>
            </a:r>
          </a:p>
          <a:p>
            <a:pPr marL="609600" indent="-609600" algn="just" eaLnBrk="1" hangingPunct="1">
              <a:buClr>
                <a:srgbClr val="FFFF00"/>
              </a:buClr>
              <a:buFont typeface="Wingdings" pitchFamily="2" charset="2"/>
              <a:buAutoNum type="arabicParenBoth"/>
              <a:tabLst>
                <a:tab pos="2743200" algn="l"/>
              </a:tabLst>
            </a:pPr>
            <a:r>
              <a:rPr lang="en-US" altLang="en-US" sz="2400" dirty="0" smtClean="0">
                <a:solidFill>
                  <a:srgbClr val="7030A0"/>
                </a:solidFill>
                <a:cs typeface="Times" charset="0"/>
              </a:rPr>
              <a:t>Spermatogenesis occurs as an </a:t>
            </a:r>
            <a:r>
              <a:rPr lang="en-US" altLang="en-US" sz="2400" b="1" dirty="0" smtClean="0">
                <a:solidFill>
                  <a:srgbClr val="7030A0"/>
                </a:solidFill>
                <a:cs typeface="Times" charset="0"/>
              </a:rPr>
              <a:t>uninterrupted sequence</a:t>
            </a:r>
            <a:r>
              <a:rPr lang="en-US" altLang="en-US" sz="2400" dirty="0" smtClean="0">
                <a:solidFill>
                  <a:srgbClr val="7030A0"/>
                </a:solidFill>
                <a:cs typeface="Times" charset="0"/>
              </a:rPr>
              <a:t>; in </a:t>
            </a:r>
            <a:r>
              <a:rPr lang="en-US" altLang="en-US" sz="2400" dirty="0" err="1" smtClean="0">
                <a:solidFill>
                  <a:srgbClr val="7030A0"/>
                </a:solidFill>
                <a:cs typeface="Times" charset="0"/>
              </a:rPr>
              <a:t>oogenesis</a:t>
            </a:r>
            <a:r>
              <a:rPr lang="en-US" altLang="en-US" sz="3600" dirty="0" smtClean="0">
                <a:solidFill>
                  <a:srgbClr val="7030A0"/>
                </a:solidFill>
                <a:cs typeface="Times" charset="0"/>
              </a:rPr>
              <a:t>  </a:t>
            </a:r>
            <a:r>
              <a:rPr lang="en-US" altLang="en-US" sz="2400" b="1" dirty="0" smtClean="0">
                <a:solidFill>
                  <a:srgbClr val="7030A0"/>
                </a:solidFill>
                <a:cs typeface="Times" charset="0"/>
              </a:rPr>
              <a:t>long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" charset="0"/>
                <a:cs typeface="Times" charset="0"/>
              </a:rPr>
              <a:t>“</a:t>
            </a:r>
            <a:r>
              <a:rPr lang="en-US" altLang="en-US" sz="2400" b="1" dirty="0" smtClean="0">
                <a:solidFill>
                  <a:srgbClr val="7030A0"/>
                </a:solidFill>
                <a:cs typeface="Times" charset="0"/>
              </a:rPr>
              <a:t>resting</a:t>
            </a:r>
            <a:r>
              <a:rPr lang="en-US" altLang="en-US" sz="2400" b="1" dirty="0" smtClean="0">
                <a:solidFill>
                  <a:srgbClr val="7030A0"/>
                </a:solidFill>
                <a:latin typeface="Times" charset="0"/>
                <a:cs typeface="Times" charset="0"/>
              </a:rPr>
              <a:t>”</a:t>
            </a:r>
            <a:r>
              <a:rPr lang="en-US" altLang="en-US" sz="2400" b="1" dirty="0" smtClean="0">
                <a:solidFill>
                  <a:srgbClr val="7030A0"/>
                </a:solidFill>
                <a:cs typeface="Times" charset="0"/>
              </a:rPr>
              <a:t> periods</a:t>
            </a:r>
            <a:r>
              <a:rPr lang="en-US" altLang="en-US" sz="2400" dirty="0" smtClean="0">
                <a:solidFill>
                  <a:srgbClr val="7030A0"/>
                </a:solidFill>
                <a:cs typeface="Times" charset="0"/>
              </a:rPr>
              <a:t> occur between the formation of the initial steps and final production of the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2628" y="376427"/>
            <a:ext cx="576072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38452" y="304800"/>
            <a:ext cx="719594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Menstrual</a:t>
            </a:r>
            <a:r>
              <a:rPr sz="2800" spc="-2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dirty="0">
                <a:solidFill>
                  <a:srgbClr val="562213"/>
                </a:solidFill>
                <a:latin typeface="Algerian"/>
                <a:cs typeface="Algerian"/>
              </a:rPr>
              <a:t>cycle: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8872" y="1143000"/>
            <a:ext cx="7993380" cy="50634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6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15" dirty="0">
                <a:latin typeface="Gill Sans MT"/>
                <a:cs typeface="Gill Sans MT"/>
              </a:rPr>
              <a:t>Reproductive </a:t>
            </a:r>
            <a:r>
              <a:rPr sz="2200" spc="-5" dirty="0">
                <a:latin typeface="Gill Sans MT"/>
                <a:cs typeface="Gill Sans MT"/>
              </a:rPr>
              <a:t>cycle of </a:t>
            </a:r>
            <a:r>
              <a:rPr sz="2200" spc="-10" dirty="0">
                <a:latin typeface="Gill Sans MT"/>
                <a:cs typeface="Gill Sans MT"/>
              </a:rPr>
              <a:t>female </a:t>
            </a:r>
            <a:r>
              <a:rPr sz="2200" spc="-5" dirty="0">
                <a:latin typeface="Gill Sans MT"/>
                <a:cs typeface="Gill Sans MT"/>
              </a:rPr>
              <a:t>primates is called menstrual</a:t>
            </a:r>
            <a:r>
              <a:rPr sz="2200" spc="200" dirty="0">
                <a:latin typeface="Gill Sans MT"/>
                <a:cs typeface="Gill Sans MT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cycle.</a:t>
            </a:r>
            <a:endParaRPr sz="2200">
              <a:latin typeface="Gill Sans MT"/>
              <a:cs typeface="Gill Sans MT"/>
            </a:endParaRPr>
          </a:p>
          <a:p>
            <a:pPr marL="295910" marR="161290" indent="-283845">
              <a:lnSpc>
                <a:spcPct val="100000"/>
              </a:lnSpc>
              <a:spcBef>
                <a:spcPts val="61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Menstruation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the term </a:t>
            </a:r>
            <a:r>
              <a:rPr sz="2000" spc="-10" dirty="0">
                <a:latin typeface="Gill Sans MT"/>
                <a:cs typeface="Gill Sans MT"/>
              </a:rPr>
              <a:t>given </a:t>
            </a:r>
            <a:r>
              <a:rPr sz="2000" dirty="0">
                <a:latin typeface="Gill Sans MT"/>
                <a:cs typeface="Gill Sans MT"/>
              </a:rPr>
              <a:t>to the periodic discharge of blood, </a:t>
            </a:r>
            <a:r>
              <a:rPr sz="2000" spc="5" dirty="0">
                <a:latin typeface="Gill Sans MT"/>
                <a:cs typeface="Gill Sans MT"/>
              </a:rPr>
              <a:t>tissue,  </a:t>
            </a:r>
            <a:r>
              <a:rPr sz="2000" dirty="0">
                <a:latin typeface="Gill Sans MT"/>
                <a:cs typeface="Gill Sans MT"/>
              </a:rPr>
              <a:t>fluid and </a:t>
            </a:r>
            <a:r>
              <a:rPr sz="2000" spc="-5" dirty="0">
                <a:latin typeface="Gill Sans MT"/>
                <a:cs typeface="Gill Sans MT"/>
              </a:rPr>
              <a:t>mucus </a:t>
            </a:r>
            <a:r>
              <a:rPr sz="2000" spc="-15" dirty="0">
                <a:latin typeface="Gill Sans MT"/>
                <a:cs typeface="Gill Sans MT"/>
              </a:rPr>
              <a:t>from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reproductive </a:t>
            </a:r>
            <a:r>
              <a:rPr sz="2000" dirty="0">
                <a:latin typeface="Gill Sans MT"/>
                <a:cs typeface="Gill Sans MT"/>
              </a:rPr>
              <a:t>organs of </a:t>
            </a:r>
            <a:r>
              <a:rPr sz="2000" spc="-5" dirty="0">
                <a:latin typeface="Gill Sans MT"/>
                <a:cs typeface="Gill Sans MT"/>
              </a:rPr>
              <a:t>sexually </a:t>
            </a:r>
            <a:r>
              <a:rPr sz="2000" spc="-10" dirty="0">
                <a:latin typeface="Gill Sans MT"/>
                <a:cs typeface="Gill Sans MT"/>
              </a:rPr>
              <a:t>mature </a:t>
            </a:r>
            <a:r>
              <a:rPr sz="2000" spc="-5" dirty="0">
                <a:latin typeface="Gill Sans MT"/>
                <a:cs typeface="Gill Sans MT"/>
              </a:rPr>
              <a:t>females. 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flow usually lasts </a:t>
            </a:r>
            <a:r>
              <a:rPr sz="2000" spc="-15" dirty="0">
                <a:latin typeface="Gill Sans MT"/>
                <a:cs typeface="Gill Sans MT"/>
              </a:rPr>
              <a:t>from </a:t>
            </a:r>
            <a:r>
              <a:rPr sz="2000" dirty="0">
                <a:latin typeface="Gill Sans MT"/>
                <a:cs typeface="Gill Sans MT"/>
              </a:rPr>
              <a:t>3 - 6 </a:t>
            </a:r>
            <a:r>
              <a:rPr sz="2000" spc="-25" dirty="0">
                <a:latin typeface="Gill Sans MT"/>
                <a:cs typeface="Gill Sans MT"/>
              </a:rPr>
              <a:t>days </a:t>
            </a:r>
            <a:r>
              <a:rPr sz="2000" dirty="0">
                <a:latin typeface="Gill Sans MT"/>
                <a:cs typeface="Gill Sans MT"/>
              </a:rPr>
              <a:t>each month and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caused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dirty="0">
                <a:latin typeface="Gill Sans MT"/>
                <a:cs typeface="Gill Sans MT"/>
              </a:rPr>
              <a:t>a  </a:t>
            </a:r>
            <a:r>
              <a:rPr sz="2000" spc="-5" dirty="0">
                <a:latin typeface="Gill Sans MT"/>
                <a:cs typeface="Gill Sans MT"/>
              </a:rPr>
              <a:t>sudden reduction in </a:t>
            </a:r>
            <a:r>
              <a:rPr sz="2000" dirty="0">
                <a:latin typeface="Gill Sans MT"/>
                <a:cs typeface="Gill Sans MT"/>
              </a:rPr>
              <a:t>the hormones </a:t>
            </a:r>
            <a:r>
              <a:rPr sz="2000" spc="-5" dirty="0">
                <a:latin typeface="Gill Sans MT"/>
                <a:cs typeface="Gill Sans MT"/>
              </a:rPr>
              <a:t>estrogen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1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progesterone.</a:t>
            </a:r>
            <a:endParaRPr sz="2000">
              <a:latin typeface="Gill Sans MT"/>
              <a:cs typeface="Gill Sans MT"/>
            </a:endParaRPr>
          </a:p>
          <a:p>
            <a:pPr marL="295910" marR="797560" indent="-283845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dirty="0">
                <a:latin typeface="Gill Sans MT"/>
                <a:cs typeface="Gill Sans MT"/>
              </a:rPr>
              <a:t>The </a:t>
            </a:r>
            <a:r>
              <a:rPr sz="2200" spc="-5" dirty="0">
                <a:latin typeface="Gill Sans MT"/>
                <a:cs typeface="Gill Sans MT"/>
              </a:rPr>
              <a:t>menstrual cycle </a:t>
            </a:r>
            <a:r>
              <a:rPr sz="2200" dirty="0">
                <a:latin typeface="Gill Sans MT"/>
                <a:cs typeface="Gill Sans MT"/>
              </a:rPr>
              <a:t>begins </a:t>
            </a:r>
            <a:r>
              <a:rPr sz="2200" spc="-5" dirty="0">
                <a:latin typeface="Gill Sans MT"/>
                <a:cs typeface="Gill Sans MT"/>
              </a:rPr>
              <a:t>when a female </a:t>
            </a:r>
            <a:r>
              <a:rPr sz="2200" spc="-10" dirty="0">
                <a:latin typeface="Gill Sans MT"/>
                <a:cs typeface="Gill Sans MT"/>
              </a:rPr>
              <a:t>reaches </a:t>
            </a:r>
            <a:r>
              <a:rPr sz="2200" spc="-5" dirty="0">
                <a:latin typeface="Gill Sans MT"/>
                <a:cs typeface="Gill Sans MT"/>
              </a:rPr>
              <a:t>the age of  puberty.The first menstruation begins at </a:t>
            </a:r>
            <a:r>
              <a:rPr sz="2200" dirty="0">
                <a:latin typeface="Gill Sans MT"/>
                <a:cs typeface="Gill Sans MT"/>
              </a:rPr>
              <a:t>puberty </a:t>
            </a:r>
            <a:r>
              <a:rPr sz="2200" spc="-5" dirty="0">
                <a:latin typeface="Gill Sans MT"/>
                <a:cs typeface="Gill Sans MT"/>
              </a:rPr>
              <a:t>is called  </a:t>
            </a:r>
            <a:r>
              <a:rPr sz="2200" b="1" i="1" spc="-10" dirty="0">
                <a:latin typeface="Gill Sans MT"/>
                <a:cs typeface="Gill Sans MT"/>
              </a:rPr>
              <a:t>Menarche</a:t>
            </a:r>
            <a:r>
              <a:rPr sz="2200" spc="-10" dirty="0">
                <a:latin typeface="Gill Sans MT"/>
                <a:cs typeface="Gill Sans MT"/>
              </a:rPr>
              <a:t>.</a:t>
            </a:r>
            <a:endParaRPr sz="22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During the menstrual cycle the uterus endometrium </a:t>
            </a:r>
            <a:r>
              <a:rPr sz="2200" spc="-15" dirty="0">
                <a:latin typeface="Gill Sans MT"/>
                <a:cs typeface="Gill Sans MT"/>
              </a:rPr>
              <a:t>prepares </a:t>
            </a:r>
            <a:r>
              <a:rPr sz="2200" spc="-10" dirty="0">
                <a:latin typeface="Gill Sans MT"/>
                <a:cs typeface="Gill Sans MT"/>
              </a:rPr>
              <a:t>itself  for </a:t>
            </a:r>
            <a:r>
              <a:rPr sz="2200" spc="-5" dirty="0">
                <a:latin typeface="Gill Sans MT"/>
                <a:cs typeface="Gill Sans MT"/>
              </a:rPr>
              <a:t>implantation of a </a:t>
            </a:r>
            <a:r>
              <a:rPr sz="2200" dirty="0">
                <a:latin typeface="Gill Sans MT"/>
                <a:cs typeface="Gill Sans MT"/>
              </a:rPr>
              <a:t>fertilized </a:t>
            </a:r>
            <a:r>
              <a:rPr sz="2200" spc="-5" dirty="0">
                <a:latin typeface="Gill Sans MT"/>
                <a:cs typeface="Gill Sans MT"/>
              </a:rPr>
              <a:t>egg. If fertilization does not occur the  uterus lining is shed </a:t>
            </a:r>
            <a:r>
              <a:rPr sz="2200" spc="-20" dirty="0">
                <a:latin typeface="Gill Sans MT"/>
                <a:cs typeface="Gill Sans MT"/>
              </a:rPr>
              <a:t>from </a:t>
            </a:r>
            <a:r>
              <a:rPr sz="2200" spc="-5" dirty="0">
                <a:latin typeface="Gill Sans MT"/>
                <a:cs typeface="Gill Sans MT"/>
              </a:rPr>
              <a:t>the</a:t>
            </a:r>
            <a:r>
              <a:rPr sz="2200" spc="90" dirty="0">
                <a:latin typeface="Gill Sans MT"/>
                <a:cs typeface="Gill Sans MT"/>
              </a:rPr>
              <a:t> </a:t>
            </a:r>
            <a:r>
              <a:rPr sz="2200" spc="-40" dirty="0">
                <a:latin typeface="Gill Sans MT"/>
                <a:cs typeface="Gill Sans MT"/>
              </a:rPr>
              <a:t>body.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Menstrual cycle </a:t>
            </a:r>
            <a:r>
              <a:rPr sz="2200" spc="-10" dirty="0">
                <a:latin typeface="Gill Sans MT"/>
                <a:cs typeface="Gill Sans MT"/>
              </a:rPr>
              <a:t>repeated </a:t>
            </a:r>
            <a:r>
              <a:rPr sz="2200" spc="-5" dirty="0">
                <a:latin typeface="Gill Sans MT"/>
                <a:cs typeface="Gill Sans MT"/>
              </a:rPr>
              <a:t>at an </a:t>
            </a:r>
            <a:r>
              <a:rPr sz="2200" spc="-20" dirty="0">
                <a:latin typeface="Gill Sans MT"/>
                <a:cs typeface="Gill Sans MT"/>
              </a:rPr>
              <a:t>average </a:t>
            </a:r>
            <a:r>
              <a:rPr sz="2200" dirty="0">
                <a:latin typeface="Gill Sans MT"/>
                <a:cs typeface="Gill Sans MT"/>
              </a:rPr>
              <a:t>interval </a:t>
            </a:r>
            <a:r>
              <a:rPr sz="2200" spc="-5" dirty="0">
                <a:latin typeface="Gill Sans MT"/>
                <a:cs typeface="Gill Sans MT"/>
              </a:rPr>
              <a:t>of </a:t>
            </a:r>
            <a:r>
              <a:rPr sz="2200" dirty="0">
                <a:latin typeface="Gill Sans MT"/>
                <a:cs typeface="Gill Sans MT"/>
              </a:rPr>
              <a:t>28</a:t>
            </a:r>
            <a:r>
              <a:rPr sz="2200" spc="110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days.</a:t>
            </a:r>
            <a:endParaRPr sz="2200">
              <a:latin typeface="Gill Sans MT"/>
              <a:cs typeface="Gill Sans MT"/>
            </a:endParaRPr>
          </a:p>
          <a:p>
            <a:pPr marL="295910" marR="82105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  <a:tab pos="4479925" algn="l"/>
              </a:tabLst>
            </a:pPr>
            <a:r>
              <a:rPr sz="2200" spc="-5" dirty="0">
                <a:latin typeface="Gill Sans MT"/>
                <a:cs typeface="Gill Sans MT"/>
              </a:rPr>
              <a:t>One </a:t>
            </a:r>
            <a:r>
              <a:rPr sz="2200" spc="-15" dirty="0">
                <a:latin typeface="Gill Sans MT"/>
                <a:cs typeface="Gill Sans MT"/>
              </a:rPr>
              <a:t>ovum </a:t>
            </a:r>
            <a:r>
              <a:rPr sz="2200" spc="-5" dirty="0">
                <a:latin typeface="Gill Sans MT"/>
                <a:cs typeface="Gill Sans MT"/>
              </a:rPr>
              <a:t>is </a:t>
            </a:r>
            <a:r>
              <a:rPr sz="2200" spc="-10" dirty="0">
                <a:latin typeface="Gill Sans MT"/>
                <a:cs typeface="Gill Sans MT"/>
              </a:rPr>
              <a:t>released </a:t>
            </a:r>
            <a:r>
              <a:rPr sz="2200" spc="-5" dirty="0">
                <a:latin typeface="Gill Sans MT"/>
                <a:cs typeface="Gill Sans MT"/>
              </a:rPr>
              <a:t>in</a:t>
            </a:r>
            <a:r>
              <a:rPr sz="2200" spc="1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the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middle	usually </a:t>
            </a:r>
            <a:r>
              <a:rPr sz="2200" spc="-5" dirty="0">
                <a:latin typeface="Gill Sans MT"/>
                <a:cs typeface="Gill Sans MT"/>
              </a:rPr>
              <a:t>14th </a:t>
            </a:r>
            <a:r>
              <a:rPr sz="2200" spc="-35" dirty="0">
                <a:latin typeface="Gill Sans MT"/>
                <a:cs typeface="Gill Sans MT"/>
              </a:rPr>
              <a:t>day </a:t>
            </a:r>
            <a:r>
              <a:rPr sz="2200" spc="-5" dirty="0">
                <a:latin typeface="Gill Sans MT"/>
                <a:cs typeface="Gill Sans MT"/>
              </a:rPr>
              <a:t>of each  menstrual</a:t>
            </a:r>
            <a:r>
              <a:rPr sz="2200" spc="20" dirty="0">
                <a:latin typeface="Gill Sans MT"/>
                <a:cs typeface="Gill Sans MT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cycle.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3964" y="1053083"/>
            <a:ext cx="4860035" cy="4937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7200" y="-64199"/>
            <a:ext cx="86868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884045" algn="l"/>
              </a:tabLst>
            </a:pPr>
            <a:r>
              <a:rPr spc="5" dirty="0"/>
              <a:t>Menstrual	</a:t>
            </a:r>
            <a:r>
              <a:rPr spc="-35" dirty="0"/>
              <a:t>cycle</a:t>
            </a:r>
            <a:r>
              <a:rPr spc="-75" dirty="0"/>
              <a:t> </a:t>
            </a:r>
            <a:r>
              <a:rPr spc="-5" dirty="0"/>
              <a:t>has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0473" y="607821"/>
            <a:ext cx="3806825" cy="438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 smtClean="0">
                <a:latin typeface="Arial Black"/>
                <a:cs typeface="Arial Black"/>
              </a:rPr>
              <a:t>F</a:t>
            </a:r>
            <a:r>
              <a:rPr sz="2400" spc="-10" smtClean="0">
                <a:latin typeface="Arial Black"/>
                <a:cs typeface="Arial Black"/>
              </a:rPr>
              <a:t>ollowing</a:t>
            </a:r>
            <a:r>
              <a:rPr sz="2400" spc="-25" smtClean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phases:</a:t>
            </a:r>
            <a:endParaRPr sz="2400">
              <a:latin typeface="Arial Black"/>
              <a:cs typeface="Arial Black"/>
            </a:endParaRPr>
          </a:p>
          <a:p>
            <a:pPr marL="12700" marR="284480">
              <a:lnSpc>
                <a:spcPct val="150000"/>
              </a:lnSpc>
              <a:spcBef>
                <a:spcPts val="254"/>
              </a:spcBef>
            </a:pPr>
            <a:r>
              <a:rPr sz="2000" dirty="0">
                <a:latin typeface="Gill Sans MT"/>
                <a:cs typeface="Gill Sans MT"/>
              </a:rPr>
              <a:t>The cycle </a:t>
            </a:r>
            <a:r>
              <a:rPr sz="2000" spc="-5" dirty="0">
                <a:latin typeface="Gill Sans MT"/>
                <a:cs typeface="Gill Sans MT"/>
              </a:rPr>
              <a:t>can </a:t>
            </a:r>
            <a:r>
              <a:rPr sz="2000" dirty="0">
                <a:latin typeface="Gill Sans MT"/>
                <a:cs typeface="Gill Sans MT"/>
              </a:rPr>
              <a:t>be divided into</a:t>
            </a:r>
            <a:r>
              <a:rPr sz="2000" spc="-1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four  </a:t>
            </a:r>
            <a:r>
              <a:rPr sz="2000" dirty="0">
                <a:latin typeface="Gill Sans MT"/>
                <a:cs typeface="Gill Sans MT"/>
              </a:rPr>
              <a:t>phases:</a:t>
            </a:r>
            <a:endParaRPr sz="2000">
              <a:latin typeface="Gill Sans MT"/>
              <a:cs typeface="Gill Sans MT"/>
            </a:endParaRPr>
          </a:p>
          <a:p>
            <a:pPr marL="527685" marR="595630" indent="-515620">
              <a:lnSpc>
                <a:spcPct val="150000"/>
              </a:lnSpc>
              <a:spcBef>
                <a:spcPts val="605"/>
              </a:spcBef>
              <a:buClr>
                <a:srgbClr val="3891A7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Gill Sans MT"/>
                <a:cs typeface="Gill Sans MT"/>
              </a:rPr>
              <a:t>Menstrual phase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(bleeding  </a:t>
            </a:r>
            <a:r>
              <a:rPr sz="2000" dirty="0">
                <a:latin typeface="Gill Sans MT"/>
                <a:cs typeface="Gill Sans MT"/>
              </a:rPr>
              <a:t>period).</a:t>
            </a:r>
            <a:endParaRPr sz="2000">
              <a:latin typeface="Gill Sans MT"/>
              <a:cs typeface="Gill Sans MT"/>
            </a:endParaRPr>
          </a:p>
          <a:p>
            <a:pPr marL="527685" marR="492125" indent="-515620">
              <a:lnSpc>
                <a:spcPct val="150100"/>
              </a:lnSpc>
              <a:spcBef>
                <a:spcPts val="595"/>
              </a:spcBef>
              <a:buClr>
                <a:srgbClr val="3891A7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spc="-5" dirty="0">
                <a:latin typeface="Gill Sans MT"/>
                <a:cs typeface="Gill Sans MT"/>
              </a:rPr>
              <a:t>Follicular </a:t>
            </a:r>
            <a:r>
              <a:rPr sz="2000" spc="-10" dirty="0">
                <a:latin typeface="Gill Sans MT"/>
                <a:cs typeface="Gill Sans MT"/>
              </a:rPr>
              <a:t>(before </a:t>
            </a:r>
            <a:r>
              <a:rPr sz="2000" dirty="0">
                <a:latin typeface="Gill Sans MT"/>
                <a:cs typeface="Gill Sans MT"/>
              </a:rPr>
              <a:t>the egg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is  released).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spc="5" dirty="0">
                <a:latin typeface="Gill Sans MT"/>
                <a:cs typeface="Gill Sans MT"/>
              </a:rPr>
              <a:t>Ovulatory </a:t>
            </a:r>
            <a:r>
              <a:rPr sz="2000" spc="-5" dirty="0">
                <a:latin typeface="Gill Sans MT"/>
                <a:cs typeface="Gill Sans MT"/>
              </a:rPr>
              <a:t>(egg is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released)</a:t>
            </a:r>
            <a:endParaRPr sz="2000">
              <a:latin typeface="Gill Sans MT"/>
              <a:cs typeface="Gill Sans MT"/>
            </a:endParaRPr>
          </a:p>
          <a:p>
            <a:pPr marL="527685" indent="-515620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Gill Sans MT"/>
                <a:cs typeface="Gill Sans MT"/>
              </a:rPr>
              <a:t>Luteal </a:t>
            </a:r>
            <a:r>
              <a:rPr sz="2000" spc="-5" dirty="0">
                <a:latin typeface="Gill Sans MT"/>
                <a:cs typeface="Gill Sans MT"/>
              </a:rPr>
              <a:t>(after release </a:t>
            </a:r>
            <a:r>
              <a:rPr sz="2000" dirty="0">
                <a:latin typeface="Gill Sans MT"/>
                <a:cs typeface="Gill Sans MT"/>
              </a:rPr>
              <a:t>of the</a:t>
            </a:r>
            <a:r>
              <a:rPr sz="2000" spc="-1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egg).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392937"/>
            <a:ext cx="5697855" cy="53136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>
              <a:latin typeface="Times New Roman"/>
              <a:cs typeface="Times New Roman"/>
            </a:endParaRPr>
          </a:p>
          <a:p>
            <a:pPr marL="820419" marR="2471420" indent="-283845">
              <a:lnSpc>
                <a:spcPct val="100000"/>
              </a:lnSpc>
              <a:buClr>
                <a:srgbClr val="3891A7"/>
              </a:buClr>
              <a:buSzPct val="80357"/>
              <a:buFont typeface="Wingdings 2"/>
              <a:buChar char=""/>
              <a:tabLst>
                <a:tab pos="821055" algn="l"/>
              </a:tabLst>
            </a:pPr>
            <a:r>
              <a:rPr sz="2800" spc="-5" dirty="0">
                <a:latin typeface="Gill Sans MT"/>
                <a:cs typeface="Gill Sans MT"/>
              </a:rPr>
              <a:t>Located in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pelvis  </a:t>
            </a:r>
            <a:r>
              <a:rPr sz="2800" spc="-15" dirty="0">
                <a:latin typeface="Gill Sans MT"/>
                <a:cs typeface="Gill Sans MT"/>
              </a:rPr>
              <a:t>region</a:t>
            </a:r>
            <a:endParaRPr sz="2800">
              <a:latin typeface="Gill Sans MT"/>
              <a:cs typeface="Gill Sans MT"/>
            </a:endParaRPr>
          </a:p>
          <a:p>
            <a:pPr marL="820419" marR="193865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821055" algn="l"/>
              </a:tabLst>
            </a:pPr>
            <a:r>
              <a:rPr sz="2800" spc="-5" dirty="0">
                <a:latin typeface="Gill Sans MT"/>
                <a:cs typeface="Gill Sans MT"/>
              </a:rPr>
              <a:t>The Male  </a:t>
            </a:r>
            <a:r>
              <a:rPr sz="2800" spc="-20" dirty="0">
                <a:latin typeface="Gill Sans MT"/>
                <a:cs typeface="Gill Sans MT"/>
              </a:rPr>
              <a:t>reproductive </a:t>
            </a:r>
            <a:r>
              <a:rPr sz="2800" spc="-5" dirty="0">
                <a:latin typeface="Gill Sans MT"/>
                <a:cs typeface="Gill Sans MT"/>
              </a:rPr>
              <a:t>system  includes:</a:t>
            </a:r>
            <a:endParaRPr sz="2800">
              <a:latin typeface="Gill Sans MT"/>
              <a:cs typeface="Gill Sans MT"/>
            </a:endParaRPr>
          </a:p>
          <a:p>
            <a:pPr marL="105219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AutoNum type="alphaLcParenR"/>
              <a:tabLst>
                <a:tab pos="1052195" algn="l"/>
                <a:tab pos="1052830" algn="l"/>
              </a:tabLst>
            </a:pPr>
            <a:r>
              <a:rPr sz="2800" spc="-5" dirty="0">
                <a:latin typeface="Gill Sans MT"/>
                <a:cs typeface="Gill Sans MT"/>
              </a:rPr>
              <a:t>A pair of</a:t>
            </a:r>
            <a:r>
              <a:rPr sz="2800" dirty="0">
                <a:latin typeface="Gill Sans MT"/>
                <a:cs typeface="Gill Sans MT"/>
              </a:rPr>
              <a:t> testes.</a:t>
            </a:r>
            <a:endParaRPr sz="2800">
              <a:latin typeface="Gill Sans MT"/>
              <a:cs typeface="Gill Sans MT"/>
            </a:endParaRPr>
          </a:p>
          <a:p>
            <a:pPr marL="105219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AutoNum type="alphaLcParenR"/>
              <a:tabLst>
                <a:tab pos="1052195" algn="l"/>
                <a:tab pos="1052830" algn="l"/>
              </a:tabLst>
            </a:pPr>
            <a:r>
              <a:rPr sz="2800" spc="5" dirty="0">
                <a:latin typeface="Gill Sans MT"/>
                <a:cs typeface="Gill Sans MT"/>
              </a:rPr>
              <a:t>Accessory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ducts.</a:t>
            </a:r>
            <a:endParaRPr sz="2800">
              <a:latin typeface="Gill Sans MT"/>
              <a:cs typeface="Gill Sans MT"/>
            </a:endParaRPr>
          </a:p>
          <a:p>
            <a:pPr marL="105219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AutoNum type="alphaLcParenR"/>
              <a:tabLst>
                <a:tab pos="1052195" algn="l"/>
                <a:tab pos="1052830" algn="l"/>
              </a:tabLst>
            </a:pPr>
            <a:r>
              <a:rPr sz="2800" spc="5" dirty="0">
                <a:latin typeface="Gill Sans MT"/>
                <a:cs typeface="Gill Sans MT"/>
              </a:rPr>
              <a:t>Accessory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glands.</a:t>
            </a:r>
            <a:endParaRPr sz="2800">
              <a:latin typeface="Gill Sans MT"/>
              <a:cs typeface="Gill Sans MT"/>
            </a:endParaRPr>
          </a:p>
          <a:p>
            <a:pPr marL="1052195" indent="-51562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357"/>
              <a:buAutoNum type="alphaLcParenR"/>
              <a:tabLst>
                <a:tab pos="1052195" algn="l"/>
                <a:tab pos="1052830" algn="l"/>
              </a:tabLst>
            </a:pPr>
            <a:r>
              <a:rPr sz="2800" spc="-5" dirty="0">
                <a:latin typeface="Gill Sans MT"/>
                <a:cs typeface="Gill Sans MT"/>
              </a:rPr>
              <a:t>External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genitalia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67200" y="1371600"/>
            <a:ext cx="4796028" cy="441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143000" y="6858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-5" dirty="0" smtClean="0">
                <a:solidFill>
                  <a:srgbClr val="562213"/>
                </a:solidFill>
                <a:latin typeface="Algerian" pitchFamily="82" charset="0"/>
                <a:cs typeface="Algerian"/>
              </a:rPr>
              <a:t>THE </a:t>
            </a:r>
            <a:r>
              <a:rPr lang="en-US" sz="2800" b="1" dirty="0" smtClean="0">
                <a:solidFill>
                  <a:srgbClr val="562213"/>
                </a:solidFill>
                <a:latin typeface="Algerian" pitchFamily="82" charset="0"/>
                <a:cs typeface="Algerian"/>
              </a:rPr>
              <a:t>MALE </a:t>
            </a:r>
            <a:r>
              <a:rPr lang="en-US" sz="2800" b="1" spc="-5" dirty="0" smtClean="0">
                <a:solidFill>
                  <a:srgbClr val="562213"/>
                </a:solidFill>
                <a:latin typeface="Algerian" pitchFamily="82" charset="0"/>
                <a:cs typeface="Algerian"/>
              </a:rPr>
              <a:t>REPRODUCTIVE</a:t>
            </a:r>
            <a:r>
              <a:rPr lang="en-US" sz="2800" b="1" spc="-100" dirty="0" smtClean="0">
                <a:solidFill>
                  <a:srgbClr val="562213"/>
                </a:solidFill>
                <a:latin typeface="Algerian" pitchFamily="82" charset="0"/>
                <a:cs typeface="Algerian"/>
              </a:rPr>
              <a:t> </a:t>
            </a:r>
            <a:r>
              <a:rPr lang="en-US" sz="2800" b="1" dirty="0" smtClean="0">
                <a:solidFill>
                  <a:srgbClr val="562213"/>
                </a:solidFill>
                <a:latin typeface="Algerian" pitchFamily="82" charset="0"/>
                <a:cs typeface="Algerian"/>
              </a:rPr>
              <a:t>SYSTEM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12001"/>
            <a:ext cx="7324598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62213"/>
                </a:solidFill>
                <a:latin typeface="Algerian"/>
                <a:cs typeface="Algerian"/>
              </a:rPr>
              <a:t>Menstrual</a:t>
            </a:r>
            <a:r>
              <a:rPr spc="-5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pc="-10" dirty="0">
                <a:solidFill>
                  <a:srgbClr val="562213"/>
                </a:solidFill>
                <a:latin typeface="Algerian"/>
                <a:cs typeface="Algerian"/>
              </a:rPr>
              <a:t>cycle</a:t>
            </a:r>
          </a:p>
        </p:txBody>
      </p:sp>
      <p:sp>
        <p:nvSpPr>
          <p:cNvPr id="4" name="object 4"/>
          <p:cNvSpPr/>
          <p:nvPr/>
        </p:nvSpPr>
        <p:spPr>
          <a:xfrm>
            <a:off x="972311" y="836674"/>
            <a:ext cx="7991856" cy="600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9700" y="1053083"/>
            <a:ext cx="3816096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6800" y="244856"/>
            <a:ext cx="4343400" cy="500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28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Black"/>
                <a:cs typeface="Arial Black"/>
              </a:rPr>
              <a:t>1. </a:t>
            </a:r>
            <a:r>
              <a:rPr sz="2000" spc="5" dirty="0">
                <a:latin typeface="Arial Black"/>
                <a:cs typeface="Arial Black"/>
              </a:rPr>
              <a:t>Menstrual </a:t>
            </a:r>
            <a:r>
              <a:rPr sz="2000" dirty="0">
                <a:latin typeface="Arial Black"/>
                <a:cs typeface="Arial Black"/>
              </a:rPr>
              <a:t>phase</a:t>
            </a:r>
            <a:r>
              <a:rPr sz="2000" spc="-5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(bleeding  period).</a:t>
            </a:r>
            <a:endParaRPr sz="2000">
              <a:latin typeface="Arial Black"/>
              <a:cs typeface="Arial Black"/>
            </a:endParaRPr>
          </a:p>
          <a:p>
            <a:pPr marL="295910" marR="291465" indent="-283845">
              <a:lnSpc>
                <a:spcPct val="150000"/>
              </a:lnSpc>
              <a:spcBef>
                <a:spcPts val="22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It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the 1st phase of menstrual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cycle  </a:t>
            </a:r>
            <a:r>
              <a:rPr sz="2000" spc="-5" dirty="0">
                <a:latin typeface="Gill Sans MT"/>
                <a:cs typeface="Gill Sans MT"/>
              </a:rPr>
              <a:t>lasts </a:t>
            </a:r>
            <a:r>
              <a:rPr sz="2000" spc="-10" dirty="0">
                <a:latin typeface="Gill Sans MT"/>
                <a:cs typeface="Gill Sans MT"/>
              </a:rPr>
              <a:t>for </a:t>
            </a:r>
            <a:r>
              <a:rPr sz="2000" dirty="0">
                <a:latin typeface="Gill Sans MT"/>
                <a:cs typeface="Gill Sans MT"/>
              </a:rPr>
              <a:t>3-5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days.</a:t>
            </a:r>
            <a:endParaRPr sz="2000">
              <a:latin typeface="Gill Sans MT"/>
              <a:cs typeface="Gill Sans MT"/>
            </a:endParaRPr>
          </a:p>
          <a:p>
            <a:pPr marL="295910" marR="256540" indent="-283845">
              <a:lnSpc>
                <a:spcPct val="15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0" dirty="0">
                <a:latin typeface="Gill Sans MT"/>
                <a:cs typeface="Gill Sans MT"/>
              </a:rPr>
              <a:t>Breakdown </a:t>
            </a:r>
            <a:r>
              <a:rPr sz="2000" dirty="0">
                <a:latin typeface="Gill Sans MT"/>
                <a:cs typeface="Gill Sans MT"/>
              </a:rPr>
              <a:t>of endometrial lining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  blood </a:t>
            </a:r>
            <a:r>
              <a:rPr sz="2000" spc="-10" dirty="0">
                <a:latin typeface="Gill Sans MT"/>
                <a:cs typeface="Gill Sans MT"/>
              </a:rPr>
              <a:t>vessel </a:t>
            </a:r>
            <a:r>
              <a:rPr sz="2000" dirty="0">
                <a:latin typeface="Gill Sans MT"/>
                <a:cs typeface="Gill Sans MT"/>
              </a:rPr>
              <a:t>occurs. It </a:t>
            </a:r>
            <a:r>
              <a:rPr sz="2000" spc="-5" dirty="0">
                <a:latin typeface="Gill Sans MT"/>
                <a:cs typeface="Gill Sans MT"/>
              </a:rPr>
              <a:t>leads </a:t>
            </a:r>
            <a:r>
              <a:rPr sz="2000" dirty="0">
                <a:latin typeface="Gill Sans MT"/>
                <a:cs typeface="Gill Sans MT"/>
              </a:rPr>
              <a:t>to  bleeding comes out </a:t>
            </a:r>
            <a:r>
              <a:rPr sz="2000" spc="-10" dirty="0">
                <a:latin typeface="Gill Sans MT"/>
                <a:cs typeface="Gill Sans MT"/>
              </a:rPr>
              <a:t>through</a:t>
            </a:r>
            <a:r>
              <a:rPr sz="2000" spc="-1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vagina.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It occurs </a:t>
            </a:r>
            <a:r>
              <a:rPr sz="2000" spc="-5" dirty="0">
                <a:latin typeface="Gill Sans MT"/>
                <a:cs typeface="Gill Sans MT"/>
              </a:rPr>
              <a:t>only when ovum released</a:t>
            </a:r>
            <a:r>
              <a:rPr sz="2000" spc="-1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Gill Sans MT"/>
                <a:cs typeface="Gill Sans MT"/>
              </a:rPr>
              <a:t>fertilization does not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occurs.</a:t>
            </a:r>
            <a:endParaRPr sz="2000">
              <a:latin typeface="Gill Sans MT"/>
              <a:cs typeface="Gill Sans MT"/>
            </a:endParaRPr>
          </a:p>
          <a:p>
            <a:pPr marL="295910" marR="16764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Lack </a:t>
            </a:r>
            <a:r>
              <a:rPr sz="2000" dirty="0">
                <a:latin typeface="Gill Sans MT"/>
                <a:cs typeface="Gill Sans MT"/>
              </a:rPr>
              <a:t>of menstruation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indication  of</a:t>
            </a:r>
            <a:r>
              <a:rPr sz="2000" spc="-20" dirty="0">
                <a:latin typeface="Gill Sans MT"/>
                <a:cs typeface="Gill Sans MT"/>
              </a:rPr>
              <a:t> pregnancy.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7924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1471" y="208788"/>
            <a:ext cx="3429000" cy="3247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0600" y="16256"/>
            <a:ext cx="4419600" cy="6786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indent="-33845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01955" algn="l"/>
              </a:tabLst>
            </a:pPr>
            <a:r>
              <a:rPr sz="2000" spc="-10" dirty="0">
                <a:latin typeface="Arial Black"/>
                <a:cs typeface="Arial Black"/>
              </a:rPr>
              <a:t>Follicular </a:t>
            </a:r>
            <a:r>
              <a:rPr sz="2000" spc="-5" dirty="0">
                <a:latin typeface="Arial Black"/>
                <a:cs typeface="Arial Black"/>
              </a:rPr>
              <a:t>phase/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Proliferative</a:t>
            </a:r>
            <a:endParaRPr sz="2000">
              <a:latin typeface="Arial Black"/>
              <a:cs typeface="Arial Black"/>
            </a:endParaRPr>
          </a:p>
          <a:p>
            <a:pPr marL="63500">
              <a:lnSpc>
                <a:spcPct val="100000"/>
              </a:lnSpc>
            </a:pPr>
            <a:r>
              <a:rPr sz="2000" spc="-5" dirty="0">
                <a:latin typeface="Arial Black"/>
                <a:cs typeface="Arial Black"/>
              </a:rPr>
              <a:t>phase:</a:t>
            </a:r>
            <a:endParaRPr sz="2000">
              <a:latin typeface="Arial Black"/>
              <a:cs typeface="Arial Black"/>
            </a:endParaRPr>
          </a:p>
          <a:p>
            <a:pPr marL="429259" lvl="1" indent="-283845">
              <a:lnSpc>
                <a:spcPct val="100000"/>
              </a:lnSpc>
              <a:spcBef>
                <a:spcPts val="71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28625" algn="l"/>
                <a:tab pos="429259" algn="l"/>
              </a:tabLst>
            </a:pPr>
            <a:r>
              <a:rPr sz="2000" dirty="0">
                <a:latin typeface="Gill Sans MT"/>
                <a:cs typeface="Gill Sans MT"/>
              </a:rPr>
              <a:t>1- 14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days</a:t>
            </a:r>
            <a:endParaRPr sz="2000">
              <a:latin typeface="Gill Sans MT"/>
              <a:cs typeface="Gill Sans MT"/>
            </a:endParaRPr>
          </a:p>
          <a:p>
            <a:pPr marL="429259" marR="267335" lvl="1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28625" algn="l"/>
                <a:tab pos="429259" algn="l"/>
              </a:tabLst>
            </a:pPr>
            <a:r>
              <a:rPr sz="2000" dirty="0">
                <a:latin typeface="Gill Sans MT"/>
                <a:cs typeface="Gill Sans MT"/>
              </a:rPr>
              <a:t>Menstrual phase </a:t>
            </a:r>
            <a:r>
              <a:rPr sz="2000" spc="-10" dirty="0">
                <a:latin typeface="Gill Sans MT"/>
                <a:cs typeface="Gill Sans MT"/>
              </a:rPr>
              <a:t>followed by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follicular  </a:t>
            </a:r>
            <a:r>
              <a:rPr sz="2000" spc="5" dirty="0">
                <a:latin typeface="Gill Sans MT"/>
                <a:cs typeface="Gill Sans MT"/>
              </a:rPr>
              <a:t>phase.</a:t>
            </a:r>
            <a:endParaRPr sz="2000">
              <a:latin typeface="Gill Sans MT"/>
              <a:cs typeface="Gill Sans MT"/>
            </a:endParaRPr>
          </a:p>
          <a:p>
            <a:pPr marL="429259" lvl="1" indent="-283845">
              <a:lnSpc>
                <a:spcPct val="100000"/>
              </a:lnSpc>
              <a:spcBef>
                <a:spcPts val="83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28625" algn="l"/>
                <a:tab pos="429259" algn="l"/>
              </a:tabLst>
            </a:pPr>
            <a:r>
              <a:rPr sz="2000" spc="-155" dirty="0">
                <a:latin typeface="Gill Sans MT"/>
                <a:cs typeface="Gill Sans MT"/>
              </a:rPr>
              <a:t>P. </a:t>
            </a:r>
            <a:r>
              <a:rPr sz="2000" spc="-5" dirty="0">
                <a:latin typeface="Gill Sans MT"/>
                <a:cs typeface="Gill Sans MT"/>
              </a:rPr>
              <a:t>follicle </a:t>
            </a:r>
            <a:r>
              <a:rPr sz="2000" spc="-15" dirty="0">
                <a:latin typeface="Gill Sans MT"/>
                <a:cs typeface="Gill Sans MT"/>
              </a:rPr>
              <a:t>grows- </a:t>
            </a:r>
            <a:r>
              <a:rPr sz="2000" dirty="0">
                <a:latin typeface="Gill Sans MT"/>
                <a:cs typeface="Gill Sans MT"/>
              </a:rPr>
              <a:t>G. </a:t>
            </a:r>
            <a:r>
              <a:rPr sz="2000" spc="-5" dirty="0">
                <a:latin typeface="Gill Sans MT"/>
                <a:cs typeface="Gill Sans MT"/>
              </a:rPr>
              <a:t>follicle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</a:t>
            </a:r>
            <a:endParaRPr sz="2000">
              <a:latin typeface="Gill Sans MT"/>
              <a:cs typeface="Gill Sans MT"/>
            </a:endParaRPr>
          </a:p>
          <a:p>
            <a:pPr marL="429259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Gill Sans MT"/>
                <a:cs typeface="Gill Sans MT"/>
              </a:rPr>
              <a:t>endometrium </a:t>
            </a:r>
            <a:r>
              <a:rPr sz="2000" spc="-5" dirty="0">
                <a:latin typeface="Gill Sans MT"/>
                <a:cs typeface="Gill Sans MT"/>
              </a:rPr>
              <a:t>regenerates-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i="1" spc="-15" dirty="0">
                <a:latin typeface="Gill Sans MT"/>
                <a:cs typeface="Gill Sans MT"/>
              </a:rPr>
              <a:t>proliferation</a:t>
            </a:r>
            <a:endParaRPr sz="2000">
              <a:latin typeface="Gill Sans MT"/>
              <a:cs typeface="Gill Sans MT"/>
            </a:endParaRPr>
          </a:p>
          <a:p>
            <a:pPr marL="429259" marR="55880" lvl="1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28625" algn="l"/>
                <a:tab pos="429259" algn="l"/>
              </a:tabLst>
            </a:pPr>
            <a:r>
              <a:rPr sz="2000" spc="-10" dirty="0">
                <a:latin typeface="Gill Sans MT"/>
                <a:cs typeface="Gill Sans MT"/>
              </a:rPr>
              <a:t>Gonadotropins </a:t>
            </a:r>
            <a:r>
              <a:rPr sz="2000" spc="5" dirty="0">
                <a:latin typeface="Gill Sans MT"/>
                <a:cs typeface="Gill Sans MT"/>
              </a:rPr>
              <a:t>(Pituitary)- </a:t>
            </a:r>
            <a:r>
              <a:rPr sz="2000" b="1" dirty="0">
                <a:latin typeface="Gill Sans MT"/>
                <a:cs typeface="Gill Sans MT"/>
              </a:rPr>
              <a:t>FSH &amp;</a:t>
            </a:r>
            <a:r>
              <a:rPr sz="2000" b="1" spc="-8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LH</a:t>
            </a:r>
            <a:r>
              <a:rPr sz="2000" spc="-5" dirty="0">
                <a:latin typeface="Gill Sans MT"/>
                <a:cs typeface="Gill Sans MT"/>
              </a:rPr>
              <a:t>,  increases </a:t>
            </a:r>
            <a:r>
              <a:rPr sz="2000" dirty="0">
                <a:latin typeface="Gill Sans MT"/>
                <a:cs typeface="Gill Sans MT"/>
              </a:rPr>
              <a:t>&amp; stimulate </a:t>
            </a:r>
            <a:r>
              <a:rPr sz="2000" spc="-5" dirty="0">
                <a:latin typeface="Gill Sans MT"/>
                <a:cs typeface="Gill Sans MT"/>
              </a:rPr>
              <a:t>follicular  development. </a:t>
            </a:r>
            <a:r>
              <a:rPr sz="2000" dirty="0">
                <a:latin typeface="Gill Sans MT"/>
                <a:cs typeface="Gill Sans MT"/>
              </a:rPr>
              <a:t>This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turn </a:t>
            </a:r>
            <a:r>
              <a:rPr sz="2000" spc="-5" dirty="0">
                <a:latin typeface="Gill Sans MT"/>
                <a:cs typeface="Gill Sans MT"/>
              </a:rPr>
              <a:t>increases  </a:t>
            </a:r>
            <a:r>
              <a:rPr sz="2000" b="1" spc="-15" dirty="0">
                <a:latin typeface="Gill Sans MT"/>
                <a:cs typeface="Gill Sans MT"/>
              </a:rPr>
              <a:t>estrogen </a:t>
            </a:r>
            <a:r>
              <a:rPr sz="2000" spc="-5" dirty="0">
                <a:latin typeface="Gill Sans MT"/>
                <a:cs typeface="Gill Sans MT"/>
              </a:rPr>
              <a:t>secretion </a:t>
            </a:r>
            <a:r>
              <a:rPr sz="2000" spc="-15" dirty="0">
                <a:latin typeface="Gill Sans MT"/>
                <a:cs typeface="Gill Sans MT"/>
              </a:rPr>
              <a:t>from growing  </a:t>
            </a:r>
            <a:r>
              <a:rPr sz="2000" spc="-5" dirty="0">
                <a:latin typeface="Gill Sans MT"/>
                <a:cs typeface="Gill Sans MT"/>
              </a:rPr>
              <a:t>follicles.</a:t>
            </a:r>
            <a:endParaRPr sz="2000">
              <a:latin typeface="Gill Sans MT"/>
              <a:cs typeface="Gill Sans MT"/>
            </a:endParaRPr>
          </a:p>
          <a:p>
            <a:pPr marL="429259" marR="543560" lvl="1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28625" algn="l"/>
                <a:tab pos="429259" algn="l"/>
              </a:tabLst>
            </a:pPr>
            <a:r>
              <a:rPr sz="2000" spc="-5" dirty="0">
                <a:latin typeface="Gill Sans MT"/>
                <a:cs typeface="Gill Sans MT"/>
              </a:rPr>
              <a:t>LH </a:t>
            </a:r>
            <a:r>
              <a:rPr sz="2000" dirty="0">
                <a:latin typeface="Gill Sans MT"/>
                <a:cs typeface="Gill Sans MT"/>
              </a:rPr>
              <a:t>&amp; </a:t>
            </a:r>
            <a:r>
              <a:rPr sz="2000" spc="-5" dirty="0">
                <a:latin typeface="Gill Sans MT"/>
                <a:cs typeface="Gill Sans MT"/>
              </a:rPr>
              <a:t>FSH </a:t>
            </a:r>
            <a:r>
              <a:rPr sz="2000" dirty="0">
                <a:latin typeface="Gill Sans MT"/>
                <a:cs typeface="Gill Sans MT"/>
              </a:rPr>
              <a:t>attains peak </a:t>
            </a:r>
            <a:r>
              <a:rPr sz="2000" spc="-5" dirty="0">
                <a:latin typeface="Gill Sans MT"/>
                <a:cs typeface="Gill Sans MT"/>
              </a:rPr>
              <a:t>in middle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  cycle </a:t>
            </a:r>
            <a:r>
              <a:rPr sz="2000" spc="5" dirty="0">
                <a:latin typeface="Gill Sans MT"/>
                <a:cs typeface="Gill Sans MT"/>
              </a:rPr>
              <a:t>(14</a:t>
            </a:r>
            <a:r>
              <a:rPr sz="1950" spc="7" baseline="25641" dirty="0">
                <a:latin typeface="Gill Sans MT"/>
                <a:cs typeface="Gill Sans MT"/>
              </a:rPr>
              <a:t>th</a:t>
            </a:r>
            <a:r>
              <a:rPr sz="1950" spc="232" baseline="25641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day)</a:t>
            </a:r>
            <a:endParaRPr sz="2000">
              <a:latin typeface="Gill Sans MT"/>
              <a:cs typeface="Gill Sans MT"/>
            </a:endParaRPr>
          </a:p>
          <a:p>
            <a:pPr marL="429259" marR="185420" lvl="1" indent="-283845">
              <a:lnSpc>
                <a:spcPct val="1101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28625" algn="l"/>
                <a:tab pos="429259" algn="l"/>
              </a:tabLst>
            </a:pPr>
            <a:r>
              <a:rPr sz="2000" spc="-5" dirty="0">
                <a:latin typeface="Gill Sans MT"/>
                <a:cs typeface="Gill Sans MT"/>
              </a:rPr>
              <a:t>Rapid secretion </a:t>
            </a:r>
            <a:r>
              <a:rPr sz="2000" dirty="0">
                <a:latin typeface="Gill Sans MT"/>
                <a:cs typeface="Gill Sans MT"/>
              </a:rPr>
              <a:t>of LH- </a:t>
            </a:r>
            <a:r>
              <a:rPr sz="2000" b="1" dirty="0">
                <a:latin typeface="Gill Sans MT"/>
                <a:cs typeface="Gill Sans MT"/>
              </a:rPr>
              <a:t>LH </a:t>
            </a:r>
            <a:r>
              <a:rPr sz="2000" b="1" spc="-5" dirty="0">
                <a:latin typeface="Gill Sans MT"/>
                <a:cs typeface="Gill Sans MT"/>
              </a:rPr>
              <a:t>Surge  </a:t>
            </a:r>
            <a:r>
              <a:rPr sz="2000" dirty="0">
                <a:latin typeface="Gill Sans MT"/>
                <a:cs typeface="Gill Sans MT"/>
              </a:rPr>
              <a:t>induces </a:t>
            </a:r>
            <a:r>
              <a:rPr sz="2000" spc="-5" dirty="0">
                <a:latin typeface="Gill Sans MT"/>
                <a:cs typeface="Gill Sans MT"/>
              </a:rPr>
              <a:t>G. follicle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5" dirty="0">
                <a:latin typeface="Gill Sans MT"/>
                <a:cs typeface="Gill Sans MT"/>
              </a:rPr>
              <a:t>rupture </a:t>
            </a:r>
            <a:r>
              <a:rPr sz="2000" dirty="0">
                <a:latin typeface="Gill Sans MT"/>
                <a:cs typeface="Gill Sans MT"/>
              </a:rPr>
              <a:t>&amp;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release  </a:t>
            </a:r>
            <a:r>
              <a:rPr sz="2000" spc="-10" dirty="0">
                <a:latin typeface="Gill Sans MT"/>
                <a:cs typeface="Gill Sans MT"/>
              </a:rPr>
              <a:t>ovum (</a:t>
            </a:r>
            <a:r>
              <a:rPr sz="2000" b="1" spc="-10" dirty="0">
                <a:latin typeface="Gill Sans MT"/>
                <a:cs typeface="Gill Sans MT"/>
              </a:rPr>
              <a:t>ovulation)- </a:t>
            </a:r>
            <a:r>
              <a:rPr sz="2000" b="1" dirty="0">
                <a:latin typeface="Gill Sans MT"/>
                <a:cs typeface="Gill Sans MT"/>
              </a:rPr>
              <a:t>Corpus</a:t>
            </a:r>
            <a:r>
              <a:rPr sz="2000" b="1" spc="-7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luteum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57800" y="0"/>
            <a:ext cx="3840480" cy="6853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2769" y="152400"/>
            <a:ext cx="4604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Gill Sans MT"/>
                <a:cs typeface="Gill Sans MT"/>
              </a:rPr>
              <a:t>3</a:t>
            </a:r>
            <a:r>
              <a:rPr sz="3200" b="1" dirty="0">
                <a:latin typeface="Gill Sans MT"/>
                <a:cs typeface="Gill Sans MT"/>
              </a:rPr>
              <a:t>. </a:t>
            </a:r>
            <a:r>
              <a:rPr sz="2000" spc="-5" dirty="0"/>
              <a:t>Luteal </a:t>
            </a:r>
            <a:r>
              <a:rPr sz="2000" spc="5" dirty="0"/>
              <a:t>phase/Secretory</a:t>
            </a:r>
            <a:r>
              <a:rPr sz="2000" spc="-325" dirty="0"/>
              <a:t> </a:t>
            </a:r>
            <a:r>
              <a:rPr sz="2000" spc="-5" dirty="0"/>
              <a:t>Phase: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769" y="838200"/>
            <a:ext cx="8149590" cy="5360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This phase begins after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ovulation.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Ruptured </a:t>
            </a:r>
            <a:r>
              <a:rPr sz="2000" dirty="0">
                <a:latin typeface="Gill Sans MT"/>
                <a:cs typeface="Gill Sans MT"/>
              </a:rPr>
              <a:t>Graafian </a:t>
            </a:r>
            <a:r>
              <a:rPr sz="2000" spc="-5" dirty="0">
                <a:latin typeface="Gill Sans MT"/>
                <a:cs typeface="Gill Sans MT"/>
              </a:rPr>
              <a:t>follicle transformed </a:t>
            </a:r>
            <a:r>
              <a:rPr sz="2000" dirty="0">
                <a:latin typeface="Gill Sans MT"/>
                <a:cs typeface="Gill Sans MT"/>
              </a:rPr>
              <a:t>into corpus luteum.</a:t>
            </a:r>
            <a:r>
              <a:rPr sz="2000" spc="-409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 </a:t>
            </a:r>
            <a:r>
              <a:rPr sz="2000" spc="-5" dirty="0">
                <a:latin typeface="Gill Sans MT"/>
                <a:cs typeface="Gill Sans MT"/>
              </a:rPr>
              <a:t>produces large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amount of </a:t>
            </a:r>
            <a:r>
              <a:rPr sz="2000" b="1" spc="-15" dirty="0">
                <a:latin typeface="Gill Sans MT"/>
                <a:cs typeface="Gill Sans MT"/>
              </a:rPr>
              <a:t>progesterone</a:t>
            </a:r>
            <a:r>
              <a:rPr sz="2000" spc="-15" dirty="0">
                <a:latin typeface="Gill Sans MT"/>
                <a:cs typeface="Gill Sans MT"/>
              </a:rPr>
              <a:t>- </a:t>
            </a:r>
            <a:r>
              <a:rPr sz="2000" dirty="0">
                <a:latin typeface="Gill Sans MT"/>
                <a:cs typeface="Gill Sans MT"/>
              </a:rPr>
              <a:t>essential to maintain &amp; </a:t>
            </a:r>
            <a:r>
              <a:rPr sz="2000" spc="-10" dirty="0">
                <a:latin typeface="Gill Sans MT"/>
                <a:cs typeface="Gill Sans MT"/>
              </a:rPr>
              <a:t>proliferate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endometrium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Endometrium- </a:t>
            </a:r>
            <a:r>
              <a:rPr sz="2000" spc="5" dirty="0">
                <a:latin typeface="Gill Sans MT"/>
                <a:cs typeface="Gill Sans MT"/>
              </a:rPr>
              <a:t>necessary </a:t>
            </a:r>
            <a:r>
              <a:rPr sz="2000" spc="-10" dirty="0">
                <a:latin typeface="Gill Sans MT"/>
                <a:cs typeface="Gill Sans MT"/>
              </a:rPr>
              <a:t>for </a:t>
            </a:r>
            <a:r>
              <a:rPr sz="2000" dirty="0">
                <a:latin typeface="Gill Sans MT"/>
                <a:cs typeface="Gill Sans MT"/>
              </a:rPr>
              <a:t>implantation of fertilized </a:t>
            </a:r>
            <a:r>
              <a:rPr sz="2000" spc="-5" dirty="0">
                <a:latin typeface="Gill Sans MT"/>
                <a:cs typeface="Gill Sans MT"/>
              </a:rPr>
              <a:t>egg/ </a:t>
            </a:r>
            <a:r>
              <a:rPr sz="2000" spc="-10" dirty="0">
                <a:latin typeface="Gill Sans MT"/>
                <a:cs typeface="Gill Sans MT"/>
              </a:rPr>
              <a:t>ovum </a:t>
            </a:r>
            <a:r>
              <a:rPr sz="2000" dirty="0">
                <a:latin typeface="Gill Sans MT"/>
                <a:cs typeface="Gill Sans MT"/>
              </a:rPr>
              <a:t>&amp; does</a:t>
            </a:r>
            <a:r>
              <a:rPr sz="2000" spc="-1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not  shed during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pregnancy</a:t>
            </a:r>
            <a:endParaRPr sz="2000">
              <a:latin typeface="Gill Sans MT"/>
              <a:cs typeface="Gill Sans MT"/>
            </a:endParaRPr>
          </a:p>
          <a:p>
            <a:pPr marL="295910" marR="2984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If fertilization occurs corpus luteum </a:t>
            </a:r>
            <a:r>
              <a:rPr sz="2000" spc="-20" dirty="0">
                <a:latin typeface="Gill Sans MT"/>
                <a:cs typeface="Gill Sans MT"/>
              </a:rPr>
              <a:t>grows </a:t>
            </a:r>
            <a:r>
              <a:rPr sz="2000" spc="5" dirty="0">
                <a:latin typeface="Gill Sans MT"/>
                <a:cs typeface="Gill Sans MT"/>
              </a:rPr>
              <a:t>further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5" dirty="0">
                <a:latin typeface="Gill Sans MT"/>
                <a:cs typeface="Gill Sans MT"/>
              </a:rPr>
              <a:t>pregnancy</a:t>
            </a:r>
            <a:r>
              <a:rPr sz="2000" spc="-17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continues.  </a:t>
            </a:r>
            <a:r>
              <a:rPr sz="2000" dirty="0">
                <a:latin typeface="Gill Sans MT"/>
                <a:cs typeface="Gill Sans MT"/>
              </a:rPr>
              <a:t>Menstrual cycle stops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up.</a:t>
            </a:r>
            <a:endParaRPr sz="2000">
              <a:latin typeface="Gill Sans MT"/>
              <a:cs typeface="Gill Sans MT"/>
            </a:endParaRPr>
          </a:p>
          <a:p>
            <a:pPr marL="295910" marR="40005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absence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fertilization,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G.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follicle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transforms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10" dirty="0">
                <a:latin typeface="Gill Sans MT"/>
                <a:cs typeface="Gill Sans MT"/>
              </a:rPr>
              <a:t> yellow </a:t>
            </a:r>
            <a:r>
              <a:rPr sz="2000" dirty="0">
                <a:latin typeface="Gill Sans MT"/>
                <a:cs typeface="Gill Sans MT"/>
              </a:rPr>
              <a:t>bodied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Corpus  luteum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b="1" spc="-15" dirty="0">
                <a:latin typeface="Gill Sans MT"/>
                <a:cs typeface="Gill Sans MT"/>
              </a:rPr>
              <a:t>Progesterone</a:t>
            </a:r>
            <a:r>
              <a:rPr sz="2000" b="1" spc="-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level </a:t>
            </a:r>
            <a:r>
              <a:rPr sz="2000" spc="-5" dirty="0">
                <a:latin typeface="Gill Sans MT"/>
                <a:cs typeface="Gill Sans MT"/>
              </a:rPr>
              <a:t>decreases.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20" dirty="0">
                <a:latin typeface="Gill Sans MT"/>
                <a:cs typeface="Gill Sans MT"/>
              </a:rPr>
              <a:t>C.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luteum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degenerates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Corpus</a:t>
            </a:r>
            <a:r>
              <a:rPr sz="2000" b="1" spc="-30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albican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Decrease in </a:t>
            </a:r>
            <a:r>
              <a:rPr sz="2000" spc="-10" dirty="0">
                <a:latin typeface="Gill Sans MT"/>
                <a:cs typeface="Gill Sans MT"/>
              </a:rPr>
              <a:t>Progesterone </a:t>
            </a:r>
            <a:r>
              <a:rPr sz="2000" spc="-5" dirty="0">
                <a:latin typeface="Gill Sans MT"/>
                <a:cs typeface="Gill Sans MT"/>
              </a:rPr>
              <a:t>leads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menstruation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 2"/>
              <a:buChar char=""/>
            </a:pPr>
            <a:endParaRPr sz="31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Menstrual cycles ceases at 50 </a:t>
            </a:r>
            <a:r>
              <a:rPr sz="2000" spc="-10" dirty="0">
                <a:latin typeface="Gill Sans MT"/>
                <a:cs typeface="Gill Sans MT"/>
              </a:rPr>
              <a:t>years-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Menopause</a:t>
            </a:r>
            <a:endParaRPr sz="2000">
              <a:latin typeface="Gill Sans MT"/>
              <a:cs typeface="Gill Sans MT"/>
            </a:endParaRPr>
          </a:p>
          <a:p>
            <a:pPr marL="295910" marR="36322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Cyclic menstruation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indicator of normal </a:t>
            </a:r>
            <a:r>
              <a:rPr sz="2000" spc="-15" dirty="0">
                <a:latin typeface="Gill Sans MT"/>
                <a:cs typeface="Gill Sans MT"/>
              </a:rPr>
              <a:t>reproductive </a:t>
            </a:r>
            <a:r>
              <a:rPr sz="2000" dirty="0">
                <a:latin typeface="Gill Sans MT"/>
                <a:cs typeface="Gill Sans MT"/>
              </a:rPr>
              <a:t>phase &amp;</a:t>
            </a:r>
            <a:r>
              <a:rPr sz="2000" spc="-1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extends  </a:t>
            </a:r>
            <a:r>
              <a:rPr sz="2000" spc="-5" dirty="0">
                <a:latin typeface="Gill Sans MT"/>
                <a:cs typeface="Gill Sans MT"/>
              </a:rPr>
              <a:t>between menarche </a:t>
            </a:r>
            <a:r>
              <a:rPr sz="2000" dirty="0">
                <a:latin typeface="Gill Sans MT"/>
                <a:cs typeface="Gill Sans MT"/>
              </a:rPr>
              <a:t>&amp;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menopause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4602" y="609600"/>
            <a:ext cx="5886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Fertilization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and</a:t>
            </a:r>
            <a:r>
              <a:rPr sz="2800" spc="2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implantation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6897" y="1470406"/>
            <a:ext cx="7228840" cy="401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149225" indent="-283845" algn="just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During </a:t>
            </a:r>
            <a:r>
              <a:rPr sz="2000" spc="-5" dirty="0">
                <a:latin typeface="Gill Sans MT"/>
                <a:cs typeface="Gill Sans MT"/>
              </a:rPr>
              <a:t>copulation </a:t>
            </a:r>
            <a:r>
              <a:rPr sz="2000" dirty="0">
                <a:latin typeface="Gill Sans MT"/>
                <a:cs typeface="Gill Sans MT"/>
              </a:rPr>
              <a:t>(coitus) semen </a:t>
            </a:r>
            <a:r>
              <a:rPr sz="2000" spc="-5" dirty="0">
                <a:latin typeface="Gill Sans MT"/>
                <a:cs typeface="Gill Sans MT"/>
              </a:rPr>
              <a:t>is released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dirty="0">
                <a:latin typeface="Gill Sans MT"/>
                <a:cs typeface="Gill Sans MT"/>
              </a:rPr>
              <a:t>the penis into</a:t>
            </a:r>
            <a:r>
              <a:rPr sz="2000" spc="-1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  vagina </a:t>
            </a:r>
            <a:r>
              <a:rPr sz="2000" spc="-5" dirty="0">
                <a:latin typeface="Gill Sans MT"/>
                <a:cs typeface="Gill Sans MT"/>
              </a:rPr>
              <a:t>is called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b="1" i="1" spc="-5" dirty="0">
                <a:latin typeface="Gill Sans MT"/>
                <a:cs typeface="Gill Sans MT"/>
              </a:rPr>
              <a:t>insemination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 algn="just">
              <a:lnSpc>
                <a:spcPct val="150000"/>
              </a:lnSpc>
              <a:spcBef>
                <a:spcPts val="18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motile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sperms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swim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rapidly,</a:t>
            </a:r>
            <a:r>
              <a:rPr sz="2000" spc="-229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pass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through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cervix,</a:t>
            </a:r>
            <a:r>
              <a:rPr sz="2000" spc="-229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enter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into  the uterus and </a:t>
            </a:r>
            <a:r>
              <a:rPr sz="2000" spc="-5" dirty="0">
                <a:latin typeface="Gill Sans MT"/>
                <a:cs typeface="Gill Sans MT"/>
              </a:rPr>
              <a:t>finally </a:t>
            </a:r>
            <a:r>
              <a:rPr sz="2000" spc="-10" dirty="0">
                <a:latin typeface="Gill Sans MT"/>
                <a:cs typeface="Gill Sans MT"/>
              </a:rPr>
              <a:t>reach </a:t>
            </a:r>
            <a:r>
              <a:rPr sz="2000" dirty="0">
                <a:latin typeface="Gill Sans MT"/>
                <a:cs typeface="Gill Sans MT"/>
              </a:rPr>
              <a:t>the junction of the </a:t>
            </a:r>
            <a:r>
              <a:rPr sz="2000" spc="-5" dirty="0">
                <a:latin typeface="Gill Sans MT"/>
                <a:cs typeface="Gill Sans MT"/>
              </a:rPr>
              <a:t>isthmus </a:t>
            </a:r>
            <a:r>
              <a:rPr sz="2000" dirty="0">
                <a:latin typeface="Gill Sans MT"/>
                <a:cs typeface="Gill Sans MT"/>
              </a:rPr>
              <a:t>and ampulla  (ampullary-isthmic junction) of the fallopian</a:t>
            </a:r>
            <a:r>
              <a:rPr sz="2000" spc="-1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tube</a:t>
            </a:r>
            <a:endParaRPr sz="2000">
              <a:latin typeface="Gill Sans MT"/>
              <a:cs typeface="Gill Sans MT"/>
            </a:endParaRPr>
          </a:p>
          <a:p>
            <a:pPr marL="295910" marR="1392555" indent="-283845" algn="just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Fertilisation - </a:t>
            </a:r>
            <a:r>
              <a:rPr sz="2000" spc="-5" dirty="0">
                <a:latin typeface="Gill Sans MT"/>
                <a:cs typeface="Gill Sans MT"/>
              </a:rPr>
              <a:t>if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0" dirty="0">
                <a:latin typeface="Gill Sans MT"/>
                <a:cs typeface="Gill Sans MT"/>
              </a:rPr>
              <a:t>ovum </a:t>
            </a:r>
            <a:r>
              <a:rPr sz="2000" dirty="0">
                <a:latin typeface="Gill Sans MT"/>
                <a:cs typeface="Gill Sans MT"/>
              </a:rPr>
              <a:t>and sperms </a:t>
            </a:r>
            <a:r>
              <a:rPr sz="2000" spc="-15" dirty="0">
                <a:latin typeface="Gill Sans MT"/>
                <a:cs typeface="Gill Sans MT"/>
              </a:rPr>
              <a:t>are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transported  </a:t>
            </a:r>
            <a:r>
              <a:rPr sz="2000" spc="-5" dirty="0">
                <a:latin typeface="Gill Sans MT"/>
                <a:cs typeface="Gill Sans MT"/>
              </a:rPr>
              <a:t>simultaneously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5" dirty="0">
                <a:latin typeface="Gill Sans MT"/>
                <a:cs typeface="Gill Sans MT"/>
              </a:rPr>
              <a:t>ampullary </a:t>
            </a:r>
            <a:r>
              <a:rPr sz="2000" dirty="0">
                <a:latin typeface="Gill Sans MT"/>
                <a:cs typeface="Gill Sans MT"/>
              </a:rPr>
              <a:t>isthmic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junction.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of fusion of a sperm with an </a:t>
            </a:r>
            <a:r>
              <a:rPr sz="2000" spc="-10" dirty="0">
                <a:latin typeface="Gill Sans MT"/>
                <a:cs typeface="Gill Sans MT"/>
              </a:rPr>
              <a:t>ovum </a:t>
            </a:r>
            <a:r>
              <a:rPr sz="2000" spc="-5" dirty="0">
                <a:latin typeface="Gill Sans MT"/>
                <a:cs typeface="Gill Sans MT"/>
              </a:rPr>
              <a:t>is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called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latin typeface="Gill Sans MT"/>
                <a:cs typeface="Gill Sans MT"/>
              </a:rPr>
              <a:t>Fertilisation</a:t>
            </a:r>
            <a:r>
              <a:rPr sz="2000" spc="-5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7444" y="2106167"/>
            <a:ext cx="3686555" cy="4751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22375" y="230479"/>
            <a:ext cx="7512050" cy="583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71805" indent="-28702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Gill Sans MT"/>
                <a:cs typeface="Gill Sans MT"/>
              </a:rPr>
              <a:t>Sperm contacts with zona pellucida of </a:t>
            </a:r>
            <a:r>
              <a:rPr sz="2000" spc="-10" dirty="0">
                <a:latin typeface="Gill Sans MT"/>
                <a:cs typeface="Gill Sans MT"/>
              </a:rPr>
              <a:t>ovum </a:t>
            </a:r>
            <a:r>
              <a:rPr sz="2000" dirty="0">
                <a:latin typeface="Gill Sans MT"/>
                <a:cs typeface="Gill Sans MT"/>
              </a:rPr>
              <a:t>&amp; induces changes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  </a:t>
            </a:r>
            <a:r>
              <a:rPr sz="2000" dirty="0">
                <a:latin typeface="Gill Sans MT"/>
                <a:cs typeface="Gill Sans MT"/>
              </a:rPr>
              <a:t>membrane that blocks </a:t>
            </a:r>
            <a:r>
              <a:rPr sz="2000" spc="10" dirty="0">
                <a:latin typeface="Gill Sans MT"/>
                <a:cs typeface="Gill Sans MT"/>
              </a:rPr>
              <a:t>entry </a:t>
            </a:r>
            <a:r>
              <a:rPr sz="2000" dirty="0">
                <a:latin typeface="Gill Sans MT"/>
                <a:cs typeface="Gill Sans MT"/>
              </a:rPr>
              <a:t>of other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sperm</a:t>
            </a:r>
            <a:endParaRPr sz="20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Gill Sans MT"/>
                <a:cs typeface="Gill Sans MT"/>
              </a:rPr>
              <a:t>Acrosome </a:t>
            </a:r>
            <a:r>
              <a:rPr sz="2000" dirty="0">
                <a:latin typeface="Gill Sans MT"/>
                <a:cs typeface="Gill Sans MT"/>
              </a:rPr>
              <a:t>of sperm </a:t>
            </a:r>
            <a:r>
              <a:rPr sz="2000" spc="-5" dirty="0">
                <a:latin typeface="Gill Sans MT"/>
                <a:cs typeface="Gill Sans MT"/>
              </a:rPr>
              <a:t>secretes lytic </a:t>
            </a:r>
            <a:r>
              <a:rPr sz="2000" dirty="0">
                <a:latin typeface="Gill Sans MT"/>
                <a:cs typeface="Gill Sans MT"/>
              </a:rPr>
              <a:t>enzymes </a:t>
            </a:r>
            <a:r>
              <a:rPr sz="2000" spc="-10" dirty="0">
                <a:latin typeface="Gill Sans MT"/>
                <a:cs typeface="Gill Sans MT"/>
              </a:rPr>
              <a:t>(hyaluronidase) </a:t>
            </a:r>
            <a:r>
              <a:rPr sz="2000" dirty="0">
                <a:latin typeface="Gill Sans MT"/>
                <a:cs typeface="Gill Sans MT"/>
              </a:rPr>
              <a:t>helps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endParaRPr sz="20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Gill Sans MT"/>
                <a:cs typeface="Gill Sans MT"/>
              </a:rPr>
              <a:t>penetration into the </a:t>
            </a:r>
            <a:r>
              <a:rPr sz="2000" spc="-5" dirty="0">
                <a:latin typeface="Gill Sans MT"/>
                <a:cs typeface="Gill Sans MT"/>
              </a:rPr>
              <a:t>ovum </a:t>
            </a:r>
            <a:r>
              <a:rPr sz="2000" dirty="0">
                <a:latin typeface="Gill Sans MT"/>
                <a:cs typeface="Gill Sans MT"/>
              </a:rPr>
              <a:t>cytoplasm </a:t>
            </a:r>
            <a:r>
              <a:rPr sz="2000" spc="-5" dirty="0">
                <a:latin typeface="Gill Sans MT"/>
                <a:cs typeface="Gill Sans MT"/>
              </a:rPr>
              <a:t>through </a:t>
            </a:r>
            <a:r>
              <a:rPr sz="2000" dirty="0">
                <a:latin typeface="Gill Sans MT"/>
                <a:cs typeface="Gill Sans MT"/>
              </a:rPr>
              <a:t>zona pellucida &amp;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plasma</a:t>
            </a:r>
            <a:endParaRPr sz="20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Gill Sans MT"/>
                <a:cs typeface="Gill Sans MT"/>
              </a:rPr>
              <a:t>membrane</a:t>
            </a:r>
            <a:endParaRPr sz="2000">
              <a:latin typeface="Gill Sans MT"/>
              <a:cs typeface="Gill Sans MT"/>
            </a:endParaRPr>
          </a:p>
          <a:p>
            <a:pPr marL="401955" marR="3253104" lvl="1" indent="-283845" algn="just">
              <a:lnSpc>
                <a:spcPct val="150100"/>
              </a:lnSpc>
              <a:spcBef>
                <a:spcPts val="71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02590" algn="l"/>
              </a:tabLst>
            </a:pPr>
            <a:r>
              <a:rPr sz="2000" dirty="0">
                <a:latin typeface="Gill Sans MT"/>
                <a:cs typeface="Gill Sans MT"/>
              </a:rPr>
              <a:t>Meiotic division of </a:t>
            </a:r>
            <a:r>
              <a:rPr sz="2000" spc="5" dirty="0">
                <a:latin typeface="Gill Sans MT"/>
                <a:cs typeface="Gill Sans MT"/>
              </a:rPr>
              <a:t>secondary </a:t>
            </a:r>
            <a:r>
              <a:rPr sz="2000" dirty="0">
                <a:latin typeface="Gill Sans MT"/>
                <a:cs typeface="Gill Sans MT"/>
              </a:rPr>
              <a:t>oocyte  after sperm enters plasma</a:t>
            </a:r>
            <a:r>
              <a:rPr sz="2000" spc="-1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membrane  of 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ovum.</a:t>
            </a:r>
            <a:endParaRPr sz="2000">
              <a:latin typeface="Gill Sans MT"/>
              <a:cs typeface="Gill Sans MT"/>
            </a:endParaRPr>
          </a:p>
          <a:p>
            <a:pPr marL="401955" lvl="1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01955" algn="l"/>
                <a:tab pos="402590" algn="l"/>
              </a:tabLst>
            </a:pPr>
            <a:r>
              <a:rPr sz="2000" dirty="0">
                <a:latin typeface="Gill Sans MT"/>
                <a:cs typeface="Gill Sans MT"/>
              </a:rPr>
              <a:t>Second meiotic division –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second</a:t>
            </a:r>
            <a:endParaRPr sz="2000">
              <a:latin typeface="Gill Sans MT"/>
              <a:cs typeface="Gill Sans MT"/>
            </a:endParaRPr>
          </a:p>
          <a:p>
            <a:pPr marL="40195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Gill Sans MT"/>
                <a:cs typeface="Gill Sans MT"/>
              </a:rPr>
              <a:t>polar body and </a:t>
            </a:r>
            <a:r>
              <a:rPr sz="2000" spc="-5" dirty="0">
                <a:latin typeface="Gill Sans MT"/>
                <a:cs typeface="Gill Sans MT"/>
              </a:rPr>
              <a:t>ovum </a:t>
            </a:r>
            <a:r>
              <a:rPr sz="2000" dirty="0">
                <a:latin typeface="Gill Sans MT"/>
                <a:cs typeface="Gill Sans MT"/>
              </a:rPr>
              <a:t>/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ootid</a:t>
            </a:r>
            <a:endParaRPr sz="2000">
              <a:latin typeface="Gill Sans MT"/>
              <a:cs typeface="Gill Sans MT"/>
            </a:endParaRPr>
          </a:p>
          <a:p>
            <a:pPr marL="401955" lvl="1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01955" algn="l"/>
                <a:tab pos="402590" algn="l"/>
              </a:tabLst>
            </a:pPr>
            <a:r>
              <a:rPr sz="2000" dirty="0">
                <a:latin typeface="Gill Sans MT"/>
                <a:cs typeface="Gill Sans MT"/>
              </a:rPr>
              <a:t>Nucleus of </a:t>
            </a:r>
            <a:r>
              <a:rPr sz="2000" spc="-5" dirty="0">
                <a:latin typeface="Gill Sans MT"/>
                <a:cs typeface="Gill Sans MT"/>
              </a:rPr>
              <a:t>Ovum </a:t>
            </a:r>
            <a:r>
              <a:rPr sz="2000" dirty="0">
                <a:latin typeface="Gill Sans MT"/>
                <a:cs typeface="Gill Sans MT"/>
              </a:rPr>
              <a:t>+ Sperm =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Zygote</a:t>
            </a:r>
            <a:endParaRPr sz="2000">
              <a:latin typeface="Gill Sans MT"/>
              <a:cs typeface="Gill Sans MT"/>
            </a:endParaRPr>
          </a:p>
          <a:p>
            <a:pPr marL="401955" lvl="1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401955" algn="l"/>
                <a:tab pos="402590" algn="l"/>
              </a:tabLst>
            </a:pPr>
            <a:r>
              <a:rPr sz="2000" dirty="0">
                <a:latin typeface="Gill Sans MT"/>
                <a:cs typeface="Gill Sans MT"/>
              </a:rPr>
              <a:t>Sex of </a:t>
            </a:r>
            <a:r>
              <a:rPr sz="2000" spc="-5" dirty="0">
                <a:latin typeface="Gill Sans MT"/>
                <a:cs typeface="Gill Sans MT"/>
              </a:rPr>
              <a:t>baby </a:t>
            </a:r>
            <a:r>
              <a:rPr sz="2000" dirty="0">
                <a:latin typeface="Gill Sans MT"/>
                <a:cs typeface="Gill Sans MT"/>
              </a:rPr>
              <a:t>decided </a:t>
            </a:r>
            <a:r>
              <a:rPr sz="2000" spc="5" dirty="0">
                <a:latin typeface="Gill Sans MT"/>
                <a:cs typeface="Gill Sans MT"/>
              </a:rPr>
              <a:t>this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stage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5048"/>
            <a:ext cx="7417308" cy="590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570" y="137540"/>
            <a:ext cx="734402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lgerian"/>
                <a:cs typeface="Algerian"/>
              </a:rPr>
              <a:t>Fusion of Sperm and</a:t>
            </a:r>
            <a:r>
              <a:rPr spc="-30" dirty="0">
                <a:latin typeface="Algerian"/>
                <a:cs typeface="Algerian"/>
              </a:rPr>
              <a:t> </a:t>
            </a:r>
            <a:r>
              <a:rPr spc="-5" dirty="0">
                <a:latin typeface="Algerian"/>
                <a:cs typeface="Algerian"/>
              </a:rPr>
              <a:t>ovum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52400"/>
            <a:ext cx="73990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Fertilization and </a:t>
            </a:r>
            <a:r>
              <a:rPr sz="2000" spc="5" dirty="0"/>
              <a:t>passage </a:t>
            </a:r>
            <a:r>
              <a:rPr sz="2000" dirty="0"/>
              <a:t>of </a:t>
            </a:r>
            <a:r>
              <a:rPr sz="2000" spc="5" dirty="0"/>
              <a:t>growing </a:t>
            </a:r>
            <a:r>
              <a:rPr sz="2000" spc="15" dirty="0"/>
              <a:t>embryo </a:t>
            </a:r>
            <a:r>
              <a:rPr sz="2000" spc="5" dirty="0"/>
              <a:t>through  </a:t>
            </a:r>
            <a:r>
              <a:rPr sz="2000" spc="-5" dirty="0"/>
              <a:t>Fallopian</a:t>
            </a:r>
            <a:r>
              <a:rPr sz="2000" spc="-20" dirty="0"/>
              <a:t> </a:t>
            </a:r>
            <a:r>
              <a:rPr sz="2000" spc="-5" dirty="0"/>
              <a:t>tube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85800" y="1158240"/>
            <a:ext cx="8061959" cy="5394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4612" y="381000"/>
            <a:ext cx="741598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62213"/>
                </a:solidFill>
                <a:latin typeface="Algerian"/>
                <a:cs typeface="Algerian"/>
              </a:rPr>
              <a:t>Sex</a:t>
            </a:r>
            <a:r>
              <a:rPr sz="2800" b="1" spc="-85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b="1" dirty="0">
                <a:solidFill>
                  <a:srgbClr val="562213"/>
                </a:solidFill>
                <a:latin typeface="Algerian"/>
                <a:cs typeface="Algerian"/>
              </a:rPr>
              <a:t>determination: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4975" y="1102613"/>
            <a:ext cx="7576820" cy="391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Sex of a </a:t>
            </a:r>
            <a:r>
              <a:rPr sz="2000" spc="-5" dirty="0">
                <a:latin typeface="Gill Sans MT"/>
                <a:cs typeface="Gill Sans MT"/>
              </a:rPr>
              <a:t>baby is </a:t>
            </a:r>
            <a:r>
              <a:rPr sz="2000" dirty="0">
                <a:latin typeface="Gill Sans MT"/>
                <a:cs typeface="Gill Sans MT"/>
              </a:rPr>
              <a:t>determined during fertilization and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zygote.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Sex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determined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sex-chromosomes present in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zygote.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Human contain 2 sets of </a:t>
            </a:r>
            <a:r>
              <a:rPr sz="2000" spc="-5" dirty="0">
                <a:latin typeface="Gill Sans MT"/>
                <a:cs typeface="Gill Sans MT"/>
              </a:rPr>
              <a:t>chromosome- </a:t>
            </a:r>
            <a:r>
              <a:rPr sz="2000" dirty="0">
                <a:latin typeface="Gill Sans MT"/>
                <a:cs typeface="Gill Sans MT"/>
              </a:rPr>
              <a:t>autosome &amp; sex</a:t>
            </a:r>
            <a:r>
              <a:rPr sz="2000" spc="-16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chromosome.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18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Sex </a:t>
            </a:r>
            <a:r>
              <a:rPr sz="2000" spc="-5" dirty="0">
                <a:latin typeface="Gill Sans MT"/>
                <a:cs typeface="Gill Sans MT"/>
              </a:rPr>
              <a:t>chromosome present in </a:t>
            </a:r>
            <a:r>
              <a:rPr sz="2000" dirty="0">
                <a:latin typeface="Gill Sans MT"/>
                <a:cs typeface="Gill Sans MT"/>
              </a:rPr>
              <a:t>human </a:t>
            </a:r>
            <a:r>
              <a:rPr sz="2000" spc="-5" dirty="0">
                <a:latin typeface="Gill Sans MT"/>
                <a:cs typeface="Gill Sans MT"/>
              </a:rPr>
              <a:t>female is XX </a:t>
            </a:r>
            <a:r>
              <a:rPr sz="2000" dirty="0">
                <a:latin typeface="Gill Sans MT"/>
                <a:cs typeface="Gill Sans MT"/>
              </a:rPr>
              <a:t>and male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spc="-90" dirty="0">
                <a:latin typeface="Gill Sans MT"/>
                <a:cs typeface="Gill Sans MT"/>
              </a:rPr>
              <a:t>XY.</a:t>
            </a:r>
            <a:endParaRPr sz="2000">
              <a:latin typeface="Gill Sans MT"/>
              <a:cs typeface="Gill Sans MT"/>
            </a:endParaRPr>
          </a:p>
          <a:p>
            <a:pPr marL="295910" marR="219075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All the </a:t>
            </a:r>
            <a:r>
              <a:rPr sz="2000" spc="-5" dirty="0">
                <a:latin typeface="Gill Sans MT"/>
                <a:cs typeface="Gill Sans MT"/>
              </a:rPr>
              <a:t>female </a:t>
            </a:r>
            <a:r>
              <a:rPr sz="2000" dirty="0">
                <a:latin typeface="Gill Sans MT"/>
                <a:cs typeface="Gill Sans MT"/>
              </a:rPr>
              <a:t>gametes </a:t>
            </a:r>
            <a:r>
              <a:rPr sz="2000" spc="-10" dirty="0">
                <a:latin typeface="Gill Sans MT"/>
                <a:cs typeface="Gill Sans MT"/>
              </a:rPr>
              <a:t>(ova) </a:t>
            </a:r>
            <a:r>
              <a:rPr sz="2000" spc="-5" dirty="0">
                <a:latin typeface="Gill Sans MT"/>
                <a:cs typeface="Gill Sans MT"/>
              </a:rPr>
              <a:t>produced </a:t>
            </a:r>
            <a:r>
              <a:rPr sz="2000" dirty="0">
                <a:latin typeface="Gill Sans MT"/>
                <a:cs typeface="Gill Sans MT"/>
              </a:rPr>
              <a:t>has 22 autosome and </a:t>
            </a:r>
            <a:r>
              <a:rPr sz="2000" spc="-5" dirty="0">
                <a:latin typeface="Gill Sans MT"/>
                <a:cs typeface="Gill Sans MT"/>
              </a:rPr>
              <a:t>only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‘X’  chromosome.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Sperms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produced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by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male,</a:t>
            </a:r>
            <a:r>
              <a:rPr sz="2000" spc="-229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50%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22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autosome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with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‘X’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 50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% has  22 autosome with </a:t>
            </a:r>
            <a:r>
              <a:rPr sz="2000" spc="-5" dirty="0">
                <a:latin typeface="Gill Sans MT"/>
                <a:cs typeface="Gill Sans MT"/>
              </a:rPr>
              <a:t>‘Y’</a:t>
            </a:r>
            <a:r>
              <a:rPr sz="2000" spc="-28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chromosome.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8888" y="1066800"/>
            <a:ext cx="4553712" cy="4698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82005" y="352171"/>
            <a:ext cx="3302635" cy="51892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13970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lang="en-US" sz="2800" spc="-5" dirty="0" smtClean="0">
                <a:latin typeface="Gill Sans MT"/>
                <a:cs typeface="Gill Sans MT"/>
              </a:rPr>
              <a:t>A </a:t>
            </a:r>
            <a:r>
              <a:rPr sz="2800" spc="-5" smtClean="0">
                <a:latin typeface="Gill Sans MT"/>
                <a:cs typeface="Gill Sans MT"/>
              </a:rPr>
              <a:t>pair </a:t>
            </a:r>
            <a:r>
              <a:rPr sz="2800" spc="-5" dirty="0">
                <a:latin typeface="Gill Sans MT"/>
                <a:cs typeface="Gill Sans MT"/>
              </a:rPr>
              <a:t>of </a:t>
            </a:r>
            <a:r>
              <a:rPr sz="2800" b="1" spc="-5" dirty="0">
                <a:latin typeface="Gill Sans MT"/>
                <a:cs typeface="Gill Sans MT"/>
              </a:rPr>
              <a:t>testes ( </a:t>
            </a:r>
            <a:r>
              <a:rPr sz="2800" spc="-10" dirty="0">
                <a:latin typeface="Gill Sans MT"/>
                <a:cs typeface="Gill Sans MT"/>
              </a:rPr>
              <a:t>in  scrotum</a:t>
            </a:r>
            <a:r>
              <a:rPr sz="2800" b="1" spc="-10" dirty="0">
                <a:latin typeface="Gill Sans MT"/>
                <a:cs typeface="Gill Sans MT"/>
              </a:rPr>
              <a:t>)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Wingdings 2"/>
              <a:buChar char=""/>
            </a:pPr>
            <a:endParaRPr sz="3950">
              <a:latin typeface="Times New Roman"/>
              <a:cs typeface="Times New Roman"/>
            </a:endParaRPr>
          </a:p>
          <a:p>
            <a:pPr marL="295910" marR="189865" indent="-283845">
              <a:lnSpc>
                <a:spcPct val="100000"/>
              </a:lnSpc>
              <a:buClr>
                <a:srgbClr val="3891A7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sz="2800" b="1" dirty="0">
                <a:latin typeface="Gill Sans MT"/>
                <a:cs typeface="Gill Sans MT"/>
              </a:rPr>
              <a:t>Accessory </a:t>
            </a:r>
            <a:r>
              <a:rPr sz="2800" b="1" spc="-5" dirty="0">
                <a:latin typeface="Gill Sans MT"/>
                <a:cs typeface="Gill Sans MT"/>
              </a:rPr>
              <a:t>ducts,  glands </a:t>
            </a:r>
            <a:r>
              <a:rPr sz="2800" b="1" spc="-15" dirty="0">
                <a:latin typeface="Gill Sans MT"/>
                <a:cs typeface="Gill Sans MT"/>
              </a:rPr>
              <a:t>(</a:t>
            </a:r>
            <a:r>
              <a:rPr sz="2800" spc="-15" dirty="0">
                <a:latin typeface="Gill Sans MT"/>
                <a:cs typeface="Gill Sans MT"/>
              </a:rPr>
              <a:t>rete </a:t>
            </a:r>
            <a:r>
              <a:rPr sz="2800" spc="-5" dirty="0">
                <a:latin typeface="Gill Sans MT"/>
                <a:cs typeface="Gill Sans MT"/>
              </a:rPr>
              <a:t>testis,  vasa </a:t>
            </a:r>
            <a:r>
              <a:rPr sz="2800" spc="-15" dirty="0">
                <a:latin typeface="Gill Sans MT"/>
                <a:cs typeface="Gill Sans MT"/>
              </a:rPr>
              <a:t>efferentia  </a:t>
            </a:r>
            <a:r>
              <a:rPr sz="2800" spc="-5" dirty="0">
                <a:latin typeface="Gill Sans MT"/>
                <a:cs typeface="Gill Sans MT"/>
              </a:rPr>
              <a:t>epididymis, vas  </a:t>
            </a:r>
            <a:r>
              <a:rPr sz="2800" spc="-15" dirty="0">
                <a:latin typeface="Gill Sans MT"/>
                <a:cs typeface="Gill Sans MT"/>
              </a:rPr>
              <a:t>deferens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891A7"/>
              </a:buClr>
              <a:buFont typeface="Wingdings 2"/>
              <a:buChar char=""/>
            </a:pPr>
            <a:endParaRPr sz="3400">
              <a:latin typeface="Times New Roman"/>
              <a:cs typeface="Times New Roman"/>
            </a:endParaRPr>
          </a:p>
          <a:p>
            <a:pPr marL="12700" marR="5080">
              <a:lnSpc>
                <a:spcPct val="117900"/>
              </a:lnSpc>
              <a:spcBef>
                <a:spcPts val="5"/>
              </a:spcBef>
              <a:buClr>
                <a:srgbClr val="3891A7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sz="2800" b="1" spc="-5" dirty="0">
                <a:latin typeface="Gill Sans MT"/>
                <a:cs typeface="Gill Sans MT"/>
              </a:rPr>
              <a:t>External </a:t>
            </a:r>
            <a:r>
              <a:rPr sz="2800" b="1" spc="-10" dirty="0">
                <a:latin typeface="Gill Sans MT"/>
                <a:cs typeface="Gill Sans MT"/>
              </a:rPr>
              <a:t>genitalia</a:t>
            </a:r>
            <a:r>
              <a:rPr sz="2800" spc="-10" dirty="0">
                <a:latin typeface="Gill Sans MT"/>
                <a:cs typeface="Gill Sans MT"/>
              </a:rPr>
              <a:t>.  </a:t>
            </a:r>
            <a:r>
              <a:rPr sz="2800" spc="-15" dirty="0">
                <a:latin typeface="Gill Sans MT"/>
                <a:cs typeface="Gill Sans MT"/>
              </a:rPr>
              <a:t>(Penis)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5740" y="86334"/>
            <a:ext cx="7938770" cy="238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501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  <a:tab pos="4643120" algn="l"/>
              </a:tabLst>
            </a:pPr>
            <a:r>
              <a:rPr sz="2000" dirty="0">
                <a:latin typeface="Gill Sans MT"/>
                <a:cs typeface="Gill Sans MT"/>
              </a:rPr>
              <a:t>The fusion of sperm with</a:t>
            </a:r>
            <a:r>
              <a:rPr sz="2000" spc="-3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chromosome	</a:t>
            </a:r>
            <a:r>
              <a:rPr sz="2000" dirty="0">
                <a:latin typeface="Gill Sans MT"/>
                <a:cs typeface="Gill Sans MT"/>
              </a:rPr>
              <a:t>with </a:t>
            </a:r>
            <a:r>
              <a:rPr sz="2000" spc="-10" dirty="0">
                <a:latin typeface="Gill Sans MT"/>
                <a:cs typeface="Gill Sans MT"/>
              </a:rPr>
              <a:t>ovum </a:t>
            </a:r>
            <a:r>
              <a:rPr sz="2000" spc="-5" dirty="0">
                <a:latin typeface="Gill Sans MT"/>
                <a:cs typeface="Gill Sans MT"/>
              </a:rPr>
              <a:t>(X) results in </a:t>
            </a:r>
            <a:r>
              <a:rPr sz="2000" dirty="0">
                <a:latin typeface="Gill Sans MT"/>
                <a:cs typeface="Gill Sans MT"/>
              </a:rPr>
              <a:t>male  </a:t>
            </a:r>
            <a:r>
              <a:rPr sz="2000" spc="-5" dirty="0">
                <a:latin typeface="Gill Sans MT"/>
                <a:cs typeface="Gill Sans MT"/>
              </a:rPr>
              <a:t>baby- </a:t>
            </a:r>
            <a:r>
              <a:rPr sz="2000" dirty="0">
                <a:latin typeface="Gill Sans MT"/>
                <a:cs typeface="Gill Sans MT"/>
              </a:rPr>
              <a:t>XY &amp; fusion of sperm with X </a:t>
            </a:r>
            <a:r>
              <a:rPr sz="2000" spc="-5" dirty="0">
                <a:latin typeface="Gill Sans MT"/>
                <a:cs typeface="Gill Sans MT"/>
              </a:rPr>
              <a:t>chromosome </a:t>
            </a:r>
            <a:r>
              <a:rPr sz="2000" dirty="0">
                <a:latin typeface="Gill Sans MT"/>
                <a:cs typeface="Gill Sans MT"/>
              </a:rPr>
              <a:t>with </a:t>
            </a:r>
            <a:r>
              <a:rPr sz="2000" spc="-5" dirty="0">
                <a:latin typeface="Gill Sans MT"/>
                <a:cs typeface="Gill Sans MT"/>
              </a:rPr>
              <a:t>ovum (X) results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  female</a:t>
            </a:r>
            <a:r>
              <a:rPr sz="2000" spc="-20" dirty="0">
                <a:latin typeface="Gill Sans MT"/>
                <a:cs typeface="Gill Sans MT"/>
              </a:rPr>
              <a:t> baby.(XX).</a:t>
            </a:r>
            <a:endParaRPr sz="2000">
              <a:latin typeface="Gill Sans MT"/>
              <a:cs typeface="Gill Sans MT"/>
            </a:endParaRPr>
          </a:p>
          <a:p>
            <a:pPr marL="295910" marR="617220" indent="-283845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Zygote </a:t>
            </a:r>
            <a:r>
              <a:rPr sz="2000" spc="5" dirty="0">
                <a:latin typeface="Gill Sans MT"/>
                <a:cs typeface="Gill Sans MT"/>
              </a:rPr>
              <a:t>carrying </a:t>
            </a:r>
            <a:r>
              <a:rPr sz="2000" dirty="0">
                <a:latin typeface="Gill Sans MT"/>
                <a:cs typeface="Gill Sans MT"/>
              </a:rPr>
              <a:t>XX </a:t>
            </a:r>
            <a:r>
              <a:rPr sz="2000" spc="-5" dirty="0">
                <a:latin typeface="Gill Sans MT"/>
                <a:cs typeface="Gill Sans MT"/>
              </a:rPr>
              <a:t>chromosomes </a:t>
            </a:r>
            <a:r>
              <a:rPr sz="2000" spc="-10" dirty="0">
                <a:latin typeface="Gill Sans MT"/>
                <a:cs typeface="Gill Sans MT"/>
              </a:rPr>
              <a:t>develop </a:t>
            </a:r>
            <a:r>
              <a:rPr sz="2000" dirty="0">
                <a:latin typeface="Gill Sans MT"/>
                <a:cs typeface="Gill Sans MT"/>
              </a:rPr>
              <a:t>into </a:t>
            </a:r>
            <a:r>
              <a:rPr sz="2000" spc="-5" dirty="0">
                <a:latin typeface="Gill Sans MT"/>
                <a:cs typeface="Gill Sans MT"/>
              </a:rPr>
              <a:t>female </a:t>
            </a:r>
            <a:r>
              <a:rPr sz="2000" dirty="0">
                <a:latin typeface="Gill Sans MT"/>
                <a:cs typeface="Gill Sans MT"/>
              </a:rPr>
              <a:t>and with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XY  </a:t>
            </a:r>
            <a:r>
              <a:rPr sz="2000" spc="-5" dirty="0">
                <a:latin typeface="Gill Sans MT"/>
                <a:cs typeface="Gill Sans MT"/>
              </a:rPr>
              <a:t>chromosome </a:t>
            </a:r>
            <a:r>
              <a:rPr sz="2000" spc="-10" dirty="0">
                <a:latin typeface="Gill Sans MT"/>
                <a:cs typeface="Gill Sans MT"/>
              </a:rPr>
              <a:t>develops </a:t>
            </a:r>
            <a:r>
              <a:rPr sz="2000" dirty="0">
                <a:latin typeface="Gill Sans MT"/>
                <a:cs typeface="Gill Sans MT"/>
              </a:rPr>
              <a:t>into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male.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1975" y="2493264"/>
            <a:ext cx="7127748" cy="4218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47800" y="246634"/>
            <a:ext cx="70866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62213"/>
                </a:solidFill>
                <a:latin typeface="Algerian"/>
                <a:cs typeface="Algerian"/>
              </a:rPr>
              <a:t>C</a:t>
            </a:r>
            <a:r>
              <a:rPr spc="-10" dirty="0">
                <a:solidFill>
                  <a:srgbClr val="562213"/>
                </a:solidFill>
                <a:latin typeface="Algerian"/>
                <a:cs typeface="Algerian"/>
              </a:rPr>
              <a:t>l</a:t>
            </a:r>
            <a:r>
              <a:rPr dirty="0">
                <a:solidFill>
                  <a:srgbClr val="562213"/>
                </a:solidFill>
                <a:latin typeface="Algerian"/>
                <a:cs typeface="Algerian"/>
              </a:rPr>
              <a:t>e</a:t>
            </a:r>
            <a:r>
              <a:rPr spc="-10" dirty="0">
                <a:solidFill>
                  <a:srgbClr val="562213"/>
                </a:solidFill>
                <a:latin typeface="Algerian"/>
                <a:cs typeface="Algerian"/>
              </a:rPr>
              <a:t>a</a:t>
            </a:r>
            <a:r>
              <a:rPr dirty="0">
                <a:solidFill>
                  <a:srgbClr val="562213"/>
                </a:solidFill>
                <a:latin typeface="Algerian"/>
                <a:cs typeface="Algerian"/>
              </a:rPr>
              <a:t>va</a:t>
            </a:r>
            <a:r>
              <a:rPr spc="-10" dirty="0">
                <a:solidFill>
                  <a:srgbClr val="562213"/>
                </a:solidFill>
                <a:latin typeface="Algerian"/>
                <a:cs typeface="Algerian"/>
              </a:rPr>
              <a:t>g</a:t>
            </a:r>
            <a:r>
              <a:rPr dirty="0">
                <a:solidFill>
                  <a:srgbClr val="562213"/>
                </a:solidFill>
                <a:latin typeface="Algerian"/>
                <a:cs typeface="Algerian"/>
              </a:rPr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04975" y="931290"/>
            <a:ext cx="7639684" cy="4430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Zygote </a:t>
            </a:r>
            <a:r>
              <a:rPr sz="2000" spc="-15" dirty="0">
                <a:latin typeface="Gill Sans MT"/>
                <a:cs typeface="Gill Sans MT"/>
              </a:rPr>
              <a:t>from </a:t>
            </a:r>
            <a:r>
              <a:rPr sz="2000" spc="-5" dirty="0">
                <a:latin typeface="Gill Sans MT"/>
                <a:cs typeface="Gill Sans MT"/>
              </a:rPr>
              <a:t>isthmus (oviduct) </a:t>
            </a:r>
            <a:r>
              <a:rPr sz="2000" dirty="0">
                <a:latin typeface="Gill Sans MT"/>
                <a:cs typeface="Gill Sans MT"/>
              </a:rPr>
              <a:t>to uterus– mitotic division, first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cleavage 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first 36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hrs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2,4,8,16 daughter cells-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blastomeres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5" dirty="0">
                <a:latin typeface="Gill Sans MT"/>
                <a:cs typeface="Gill Sans MT"/>
              </a:rPr>
              <a:t>Embryo </a:t>
            </a:r>
            <a:r>
              <a:rPr sz="2000" dirty="0">
                <a:latin typeface="Gill Sans MT"/>
                <a:cs typeface="Gill Sans MT"/>
              </a:rPr>
              <a:t>with 8 – 16 </a:t>
            </a:r>
            <a:r>
              <a:rPr sz="2000" spc="-5" dirty="0">
                <a:latin typeface="Gill Sans MT"/>
                <a:cs typeface="Gill Sans MT"/>
              </a:rPr>
              <a:t>blastomeres </a:t>
            </a:r>
            <a:r>
              <a:rPr sz="2000" dirty="0">
                <a:latin typeface="Gill Sans MT"/>
                <a:cs typeface="Gill Sans MT"/>
              </a:rPr>
              <a:t>–</a:t>
            </a:r>
            <a:r>
              <a:rPr sz="2000" spc="-15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Morula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Morula – division </a:t>
            </a:r>
            <a:r>
              <a:rPr sz="2000" spc="-5" dirty="0">
                <a:latin typeface="Gill Sans MT"/>
                <a:cs typeface="Gill Sans MT"/>
              </a:rPr>
              <a:t>continues </a:t>
            </a:r>
            <a:r>
              <a:rPr sz="2000" dirty="0">
                <a:latin typeface="Gill Sans MT"/>
                <a:cs typeface="Gill Sans MT"/>
              </a:rPr>
              <a:t>– </a:t>
            </a:r>
            <a:r>
              <a:rPr sz="2000" spc="-5" dirty="0">
                <a:latin typeface="Gill Sans MT"/>
                <a:cs typeface="Gill Sans MT"/>
              </a:rPr>
              <a:t>hollow </a:t>
            </a:r>
            <a:r>
              <a:rPr sz="2000" dirty="0">
                <a:latin typeface="Gill Sans MT"/>
                <a:cs typeface="Gill Sans MT"/>
              </a:rPr>
              <a:t>ball called</a:t>
            </a:r>
            <a:r>
              <a:rPr sz="2000" spc="-15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Blastocyst.</a:t>
            </a:r>
            <a:endParaRPr sz="2000">
              <a:latin typeface="Gill Sans MT"/>
              <a:cs typeface="Gill Sans MT"/>
            </a:endParaRPr>
          </a:p>
          <a:p>
            <a:pPr marL="295910" marR="9525" indent="-283845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The </a:t>
            </a:r>
            <a:r>
              <a:rPr sz="2200" spc="-10" dirty="0">
                <a:latin typeface="Gill Sans MT"/>
                <a:cs typeface="Gill Sans MT"/>
              </a:rPr>
              <a:t>blastomeres </a:t>
            </a:r>
            <a:r>
              <a:rPr sz="2200" spc="-5" dirty="0">
                <a:latin typeface="Gill Sans MT"/>
                <a:cs typeface="Gill Sans MT"/>
              </a:rPr>
              <a:t>in blastocyst </a:t>
            </a:r>
            <a:r>
              <a:rPr sz="2200" spc="-10" dirty="0">
                <a:latin typeface="Gill Sans MT"/>
                <a:cs typeface="Gill Sans MT"/>
              </a:rPr>
              <a:t>arranged into </a:t>
            </a:r>
            <a:r>
              <a:rPr sz="2200" spc="-20" dirty="0">
                <a:latin typeface="Gill Sans MT"/>
                <a:cs typeface="Gill Sans MT"/>
              </a:rPr>
              <a:t>two </a:t>
            </a:r>
            <a:r>
              <a:rPr sz="2200" spc="-25" dirty="0">
                <a:latin typeface="Gill Sans MT"/>
                <a:cs typeface="Gill Sans MT"/>
              </a:rPr>
              <a:t>layers. </a:t>
            </a:r>
            <a:r>
              <a:rPr sz="2200" spc="-5" dirty="0">
                <a:latin typeface="Gill Sans MT"/>
                <a:cs typeface="Gill Sans MT"/>
              </a:rPr>
              <a:t>An</a:t>
            </a:r>
            <a:r>
              <a:rPr sz="2200" spc="-14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outer  </a:t>
            </a:r>
            <a:r>
              <a:rPr sz="2200" spc="-35" dirty="0">
                <a:latin typeface="Gill Sans MT"/>
                <a:cs typeface="Gill Sans MT"/>
              </a:rPr>
              <a:t>layer </a:t>
            </a:r>
            <a:r>
              <a:rPr sz="2200" spc="-5" dirty="0">
                <a:latin typeface="Gill Sans MT"/>
                <a:cs typeface="Gill Sans MT"/>
              </a:rPr>
              <a:t>called </a:t>
            </a:r>
            <a:r>
              <a:rPr sz="2200" spc="-10" dirty="0">
                <a:latin typeface="Gill Sans MT"/>
                <a:cs typeface="Gill Sans MT"/>
              </a:rPr>
              <a:t>trophoblast </a:t>
            </a:r>
            <a:r>
              <a:rPr sz="2200" spc="-5" dirty="0">
                <a:latin typeface="Gill Sans MT"/>
                <a:cs typeface="Gill Sans MT"/>
              </a:rPr>
              <a:t>and an inner cells called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inner cell</a:t>
            </a:r>
            <a:r>
              <a:rPr sz="2200" u="heavy" spc="24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mass.</a:t>
            </a:r>
            <a:endParaRPr sz="2200">
              <a:latin typeface="Gill Sans MT"/>
              <a:cs typeface="Gill Sans MT"/>
            </a:endParaRPr>
          </a:p>
          <a:p>
            <a:pPr marL="295910" marR="73660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  <a:tab pos="6034405" algn="l"/>
              </a:tabLst>
            </a:pPr>
            <a:r>
              <a:rPr sz="2200" spc="-35" dirty="0">
                <a:latin typeface="Gill Sans MT"/>
                <a:cs typeface="Gill Sans MT"/>
              </a:rPr>
              <a:t>Trophoblast </a:t>
            </a:r>
            <a:r>
              <a:rPr sz="2200" spc="-5" dirty="0">
                <a:latin typeface="Gill Sans MT"/>
                <a:cs typeface="Gill Sans MT"/>
              </a:rPr>
              <a:t>cells attaches to the</a:t>
            </a:r>
            <a:r>
              <a:rPr sz="2200" spc="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endometrium.</a:t>
            </a:r>
            <a:r>
              <a:rPr sz="2200" spc="-17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It	helps</a:t>
            </a:r>
            <a:r>
              <a:rPr sz="2200" spc="-6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in  </a:t>
            </a:r>
            <a:r>
              <a:rPr sz="2200" spc="-5" dirty="0">
                <a:latin typeface="Gill Sans MT"/>
                <a:cs typeface="Gill Sans MT"/>
              </a:rPr>
              <a:t>implantation and </a:t>
            </a:r>
            <a:r>
              <a:rPr sz="2200" spc="-10" dirty="0">
                <a:latin typeface="Gill Sans MT"/>
                <a:cs typeface="Gill Sans MT"/>
              </a:rPr>
              <a:t>development </a:t>
            </a:r>
            <a:r>
              <a:rPr sz="2200" spc="-5" dirty="0">
                <a:latin typeface="Gill Sans MT"/>
                <a:cs typeface="Gill Sans MT"/>
              </a:rPr>
              <a:t>of</a:t>
            </a:r>
            <a:r>
              <a:rPr sz="2200" spc="6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placenta.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dirty="0">
                <a:latin typeface="Gill Sans MT"/>
                <a:cs typeface="Gill Sans MT"/>
              </a:rPr>
              <a:t>Inner </a:t>
            </a:r>
            <a:r>
              <a:rPr sz="2200" spc="-5" dirty="0">
                <a:latin typeface="Gill Sans MT"/>
                <a:cs typeface="Gill Sans MT"/>
              </a:rPr>
              <a:t>cell mass gets </a:t>
            </a:r>
            <a:r>
              <a:rPr sz="2200" spc="-10" dirty="0">
                <a:latin typeface="Gill Sans MT"/>
                <a:cs typeface="Gill Sans MT"/>
              </a:rPr>
              <a:t>differentiated into </a:t>
            </a:r>
            <a:r>
              <a:rPr sz="2200" spc="-5" dirty="0">
                <a:latin typeface="Gill Sans MT"/>
                <a:cs typeface="Gill Sans MT"/>
              </a:rPr>
              <a:t>the</a:t>
            </a:r>
            <a:r>
              <a:rPr sz="2200" spc="9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embryo.</a:t>
            </a:r>
            <a:endParaRPr sz="2200">
              <a:latin typeface="Gill Sans MT"/>
              <a:cs typeface="Gill Sans MT"/>
            </a:endParaRPr>
          </a:p>
          <a:p>
            <a:pPr marL="295910" marR="12357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The complete attachment of Blastocyst to the uterine  endometrium is called</a:t>
            </a:r>
            <a:r>
              <a:rPr sz="2200" spc="65" dirty="0">
                <a:latin typeface="Gill Sans MT"/>
                <a:cs typeface="Gill Sans MT"/>
              </a:rPr>
              <a:t> </a:t>
            </a:r>
            <a:r>
              <a:rPr sz="2200" b="1" spc="-5" dirty="0">
                <a:latin typeface="Gill Sans MT"/>
                <a:cs typeface="Gill Sans MT"/>
              </a:rPr>
              <a:t>implantation.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117347"/>
            <a:ext cx="9035795" cy="3742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8564" y="3212591"/>
            <a:ext cx="6155436" cy="36454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9753" y="3034792"/>
            <a:ext cx="952500" cy="498475"/>
          </a:xfrm>
          <a:custGeom>
            <a:avLst/>
            <a:gdLst/>
            <a:ahLst/>
            <a:cxnLst/>
            <a:rect l="l" t="t" r="r" b="b"/>
            <a:pathLst>
              <a:path w="952500" h="498475">
                <a:moveTo>
                  <a:pt x="213693" y="180625"/>
                </a:moveTo>
                <a:lnTo>
                  <a:pt x="200058" y="185836"/>
                </a:lnTo>
                <a:lnTo>
                  <a:pt x="189102" y="196215"/>
                </a:lnTo>
                <a:lnTo>
                  <a:pt x="0" y="466725"/>
                </a:lnTo>
                <a:lnTo>
                  <a:pt x="328422" y="498221"/>
                </a:lnTo>
                <a:lnTo>
                  <a:pt x="343465" y="496667"/>
                </a:lnTo>
                <a:lnTo>
                  <a:pt x="356282" y="489696"/>
                </a:lnTo>
                <a:lnTo>
                  <a:pt x="365551" y="478414"/>
                </a:lnTo>
                <a:lnTo>
                  <a:pt x="368253" y="469519"/>
                </a:lnTo>
                <a:lnTo>
                  <a:pt x="84581" y="469519"/>
                </a:lnTo>
                <a:lnTo>
                  <a:pt x="52704" y="400431"/>
                </a:lnTo>
                <a:lnTo>
                  <a:pt x="180464" y="341460"/>
                </a:lnTo>
                <a:lnTo>
                  <a:pt x="251460" y="239903"/>
                </a:lnTo>
                <a:lnTo>
                  <a:pt x="257512" y="226073"/>
                </a:lnTo>
                <a:lnTo>
                  <a:pt x="257778" y="211470"/>
                </a:lnTo>
                <a:lnTo>
                  <a:pt x="252567" y="197844"/>
                </a:lnTo>
                <a:lnTo>
                  <a:pt x="242189" y="186944"/>
                </a:lnTo>
                <a:lnTo>
                  <a:pt x="228304" y="180891"/>
                </a:lnTo>
                <a:lnTo>
                  <a:pt x="213693" y="180625"/>
                </a:lnTo>
                <a:close/>
              </a:path>
              <a:path w="952500" h="498475">
                <a:moveTo>
                  <a:pt x="180464" y="341460"/>
                </a:moveTo>
                <a:lnTo>
                  <a:pt x="52704" y="400431"/>
                </a:lnTo>
                <a:lnTo>
                  <a:pt x="84581" y="469519"/>
                </a:lnTo>
                <a:lnTo>
                  <a:pt x="112100" y="456819"/>
                </a:lnTo>
                <a:lnTo>
                  <a:pt x="99822" y="456819"/>
                </a:lnTo>
                <a:lnTo>
                  <a:pt x="72263" y="397002"/>
                </a:lnTo>
                <a:lnTo>
                  <a:pt x="141637" y="397002"/>
                </a:lnTo>
                <a:lnTo>
                  <a:pt x="180464" y="341460"/>
                </a:lnTo>
                <a:close/>
              </a:path>
              <a:path w="952500" h="498475">
                <a:moveTo>
                  <a:pt x="212547" y="410462"/>
                </a:moveTo>
                <a:lnTo>
                  <a:pt x="84581" y="469519"/>
                </a:lnTo>
                <a:lnTo>
                  <a:pt x="368253" y="469519"/>
                </a:lnTo>
                <a:lnTo>
                  <a:pt x="369950" y="463931"/>
                </a:lnTo>
                <a:lnTo>
                  <a:pt x="368397" y="448867"/>
                </a:lnTo>
                <a:lnTo>
                  <a:pt x="361426" y="436006"/>
                </a:lnTo>
                <a:lnTo>
                  <a:pt x="350144" y="426694"/>
                </a:lnTo>
                <a:lnTo>
                  <a:pt x="335661" y="422275"/>
                </a:lnTo>
                <a:lnTo>
                  <a:pt x="212547" y="410462"/>
                </a:lnTo>
                <a:close/>
              </a:path>
              <a:path w="952500" h="498475">
                <a:moveTo>
                  <a:pt x="72263" y="397002"/>
                </a:moveTo>
                <a:lnTo>
                  <a:pt x="99822" y="456819"/>
                </a:lnTo>
                <a:lnTo>
                  <a:pt x="137277" y="403240"/>
                </a:lnTo>
                <a:lnTo>
                  <a:pt x="72263" y="397002"/>
                </a:lnTo>
                <a:close/>
              </a:path>
              <a:path w="952500" h="498475">
                <a:moveTo>
                  <a:pt x="137277" y="403240"/>
                </a:moveTo>
                <a:lnTo>
                  <a:pt x="99822" y="456819"/>
                </a:lnTo>
                <a:lnTo>
                  <a:pt x="112100" y="456819"/>
                </a:lnTo>
                <a:lnTo>
                  <a:pt x="212547" y="410462"/>
                </a:lnTo>
                <a:lnTo>
                  <a:pt x="137277" y="403240"/>
                </a:lnTo>
                <a:close/>
              </a:path>
              <a:path w="952500" h="498475">
                <a:moveTo>
                  <a:pt x="920242" y="0"/>
                </a:moveTo>
                <a:lnTo>
                  <a:pt x="180464" y="341460"/>
                </a:lnTo>
                <a:lnTo>
                  <a:pt x="137277" y="403240"/>
                </a:lnTo>
                <a:lnTo>
                  <a:pt x="212547" y="410462"/>
                </a:lnTo>
                <a:lnTo>
                  <a:pt x="952246" y="69087"/>
                </a:lnTo>
                <a:lnTo>
                  <a:pt x="920242" y="0"/>
                </a:lnTo>
                <a:close/>
              </a:path>
              <a:path w="952500" h="498475">
                <a:moveTo>
                  <a:pt x="141637" y="397002"/>
                </a:moveTo>
                <a:lnTo>
                  <a:pt x="72263" y="397002"/>
                </a:lnTo>
                <a:lnTo>
                  <a:pt x="137277" y="403240"/>
                </a:lnTo>
                <a:lnTo>
                  <a:pt x="141637" y="397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78458" y="3233165"/>
            <a:ext cx="3011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Development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of</a:t>
            </a:r>
            <a:r>
              <a:rPr sz="1800" u="heavy" spc="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Embryo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50442" y="381000"/>
            <a:ext cx="73315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793239" algn="l"/>
              </a:tabLst>
            </a:pPr>
            <a:r>
              <a:rPr sz="2000" spc="-5" smtClean="0">
                <a:solidFill>
                  <a:srgbClr val="562213"/>
                </a:solidFill>
                <a:latin typeface="Algerian"/>
                <a:cs typeface="Algerian"/>
              </a:rPr>
              <a:t>Pregnancy</a:t>
            </a:r>
            <a:r>
              <a:rPr lang="en-US" sz="2000" spc="-5" dirty="0" smtClean="0">
                <a:solidFill>
                  <a:srgbClr val="562213"/>
                </a:solidFill>
                <a:latin typeface="Algerian"/>
                <a:cs typeface="Algerian"/>
              </a:rPr>
              <a:t>     AND</a:t>
            </a:r>
            <a:r>
              <a:rPr sz="2000" spc="-5">
                <a:solidFill>
                  <a:srgbClr val="562213"/>
                </a:solidFill>
                <a:latin typeface="Algerian"/>
                <a:cs typeface="Algerian"/>
              </a:rPr>
              <a:t>	</a:t>
            </a:r>
            <a:r>
              <a:rPr sz="2000" smtClean="0">
                <a:solidFill>
                  <a:srgbClr val="562213"/>
                </a:solidFill>
                <a:latin typeface="Algerian"/>
                <a:cs typeface="Algerian"/>
              </a:rPr>
              <a:t>Embryonic</a:t>
            </a:r>
            <a:r>
              <a:rPr lang="en-US" sz="2000" dirty="0" smtClean="0">
                <a:solidFill>
                  <a:srgbClr val="562213"/>
                </a:solidFill>
                <a:latin typeface="Algerian"/>
                <a:cs typeface="Algerian"/>
              </a:rPr>
              <a:t>    </a:t>
            </a:r>
            <a:r>
              <a:rPr sz="2000" spc="-85" smtClean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000" dirty="0">
                <a:solidFill>
                  <a:srgbClr val="562213"/>
                </a:solidFill>
                <a:latin typeface="Algerian"/>
                <a:cs typeface="Algerian"/>
              </a:rPr>
              <a:t>development</a:t>
            </a:r>
            <a:endParaRPr sz="2000">
              <a:latin typeface="Algerian"/>
              <a:cs typeface="Algeri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3838" y="762000"/>
            <a:ext cx="7658100" cy="5817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4810" indent="-283845">
              <a:lnSpc>
                <a:spcPct val="10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84810" algn="l"/>
                <a:tab pos="385445" algn="l"/>
              </a:tabLst>
            </a:pPr>
            <a:r>
              <a:rPr sz="2000" b="1" dirty="0">
                <a:latin typeface="Gill Sans MT"/>
                <a:cs typeface="Gill Sans MT"/>
              </a:rPr>
              <a:t>Chorionic </a:t>
            </a:r>
            <a:r>
              <a:rPr sz="2000" b="1" spc="-5" dirty="0">
                <a:latin typeface="Gill Sans MT"/>
                <a:cs typeface="Gill Sans MT"/>
              </a:rPr>
              <a:t>villi </a:t>
            </a:r>
            <a:r>
              <a:rPr sz="2000" b="1" dirty="0">
                <a:latin typeface="Gill Sans MT"/>
                <a:cs typeface="Gill Sans MT"/>
              </a:rPr>
              <a:t>– </a:t>
            </a:r>
            <a:r>
              <a:rPr sz="2000" dirty="0">
                <a:latin typeface="Gill Sans MT"/>
                <a:cs typeface="Gill Sans MT"/>
              </a:rPr>
              <a:t>finger </a:t>
            </a:r>
            <a:r>
              <a:rPr sz="2000" spc="-15" dirty="0">
                <a:latin typeface="Gill Sans MT"/>
                <a:cs typeface="Gill Sans MT"/>
              </a:rPr>
              <a:t>like </a:t>
            </a:r>
            <a:r>
              <a:rPr sz="2000" spc="-5" dirty="0">
                <a:latin typeface="Gill Sans MT"/>
                <a:cs typeface="Gill Sans MT"/>
              </a:rPr>
              <a:t>projections </a:t>
            </a:r>
            <a:r>
              <a:rPr sz="2000" dirty="0">
                <a:latin typeface="Gill Sans MT"/>
                <a:cs typeface="Gill Sans MT"/>
              </a:rPr>
              <a:t>on</a:t>
            </a:r>
            <a:r>
              <a:rPr sz="2000" spc="-1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trophoblast</a:t>
            </a:r>
            <a:endParaRPr sz="2000">
              <a:latin typeface="Gill Sans MT"/>
              <a:cs typeface="Gill Sans MT"/>
            </a:endParaRPr>
          </a:p>
          <a:p>
            <a:pPr marL="384810" indent="-283845">
              <a:lnSpc>
                <a:spcPct val="100000"/>
              </a:lnSpc>
              <a:spcBef>
                <a:spcPts val="35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84810" algn="l"/>
                <a:tab pos="385445" algn="l"/>
              </a:tabLst>
            </a:pPr>
            <a:r>
              <a:rPr sz="2000" dirty="0">
                <a:latin typeface="Gill Sans MT"/>
                <a:cs typeface="Gill Sans MT"/>
              </a:rPr>
              <a:t>Villi </a:t>
            </a:r>
            <a:r>
              <a:rPr sz="2000" spc="-10" dirty="0">
                <a:latin typeface="Gill Sans MT"/>
                <a:cs typeface="Gill Sans MT"/>
              </a:rPr>
              <a:t>surrounded by </a:t>
            </a:r>
            <a:r>
              <a:rPr sz="2000" dirty="0">
                <a:latin typeface="Gill Sans MT"/>
                <a:cs typeface="Gill Sans MT"/>
              </a:rPr>
              <a:t>maternal blood, uterine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tissues</a:t>
            </a:r>
            <a:endParaRPr sz="2000">
              <a:latin typeface="Gill Sans MT"/>
              <a:cs typeface="Gill Sans MT"/>
            </a:endParaRPr>
          </a:p>
          <a:p>
            <a:pPr marL="384810" marR="655320" indent="-283845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84810" algn="l"/>
                <a:tab pos="385445" algn="l"/>
              </a:tabLst>
            </a:pPr>
            <a:r>
              <a:rPr sz="2000" dirty="0">
                <a:latin typeface="Gill Sans MT"/>
                <a:cs typeface="Gill Sans MT"/>
              </a:rPr>
              <a:t>Villi &amp; uterine tissue- </a:t>
            </a:r>
            <a:r>
              <a:rPr sz="2000" spc="-5" dirty="0">
                <a:latin typeface="Gill Sans MT"/>
                <a:cs typeface="Gill Sans MT"/>
              </a:rPr>
              <a:t>interdigitated </a:t>
            </a:r>
            <a:r>
              <a:rPr sz="2000" dirty="0">
                <a:latin typeface="Gill Sans MT"/>
                <a:cs typeface="Gill Sans MT"/>
              </a:rPr>
              <a:t>– structural &amp; </a:t>
            </a:r>
            <a:r>
              <a:rPr sz="2000" spc="-5" dirty="0">
                <a:latin typeface="Gill Sans MT"/>
                <a:cs typeface="Gill Sans MT"/>
              </a:rPr>
              <a:t>functional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unit  </a:t>
            </a:r>
            <a:r>
              <a:rPr sz="2000" spc="-5" dirty="0">
                <a:latin typeface="Gill Sans MT"/>
                <a:cs typeface="Gill Sans MT"/>
              </a:rPr>
              <a:t>between foetus </a:t>
            </a:r>
            <a:r>
              <a:rPr sz="2000" dirty="0">
                <a:latin typeface="Gill Sans MT"/>
                <a:cs typeface="Gill Sans MT"/>
              </a:rPr>
              <a:t>(embryo) &amp; maternal body-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Placenta</a:t>
            </a:r>
            <a:endParaRPr sz="2000">
              <a:latin typeface="Gill Sans MT"/>
              <a:cs typeface="Gill Sans MT"/>
            </a:endParaRPr>
          </a:p>
          <a:p>
            <a:pPr marL="384810" indent="-283845">
              <a:lnSpc>
                <a:spcPct val="100000"/>
              </a:lnSpc>
              <a:spcBef>
                <a:spcPts val="33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84810" algn="l"/>
                <a:tab pos="385445" algn="l"/>
                <a:tab pos="5690870" algn="l"/>
              </a:tabLst>
            </a:pPr>
            <a:r>
              <a:rPr sz="2000" dirty="0">
                <a:latin typeface="Gill Sans MT"/>
                <a:cs typeface="Gill Sans MT"/>
              </a:rPr>
              <a:t>Inner cell mass – ectoderm,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mesoderm,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endoderm	- </a:t>
            </a:r>
            <a:r>
              <a:rPr sz="2000" spc="-5" dirty="0">
                <a:latin typeface="Gill Sans MT"/>
                <a:cs typeface="Gill Sans MT"/>
              </a:rPr>
              <a:t>different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organs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sz="1800" dirty="0">
                <a:latin typeface="Arial Black"/>
                <a:cs typeface="Arial Black"/>
              </a:rPr>
              <a:t>Function of</a:t>
            </a:r>
            <a:r>
              <a:rPr sz="1800" spc="9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Placenta:</a:t>
            </a:r>
            <a:endParaRPr sz="1800">
              <a:latin typeface="Arial Black"/>
              <a:cs typeface="Arial Black"/>
            </a:endParaRPr>
          </a:p>
          <a:p>
            <a:pPr marL="558165" marR="235585" indent="-457200">
              <a:lnSpc>
                <a:spcPts val="1939"/>
              </a:lnSpc>
              <a:spcBef>
                <a:spcPts val="670"/>
              </a:spcBef>
              <a:buClr>
                <a:srgbClr val="3891A7"/>
              </a:buClr>
              <a:buSzPct val="80555"/>
              <a:buAutoNum type="arabicPeriod"/>
              <a:tabLst>
                <a:tab pos="558165" algn="l"/>
                <a:tab pos="558800" algn="l"/>
              </a:tabLst>
            </a:pPr>
            <a:r>
              <a:rPr sz="1800" dirty="0">
                <a:latin typeface="Gill Sans MT"/>
                <a:cs typeface="Gill Sans MT"/>
              </a:rPr>
              <a:t>Helps </a:t>
            </a:r>
            <a:r>
              <a:rPr sz="1800" spc="-5" dirty="0">
                <a:latin typeface="Gill Sans MT"/>
                <a:cs typeface="Gill Sans MT"/>
              </a:rPr>
              <a:t>in </a:t>
            </a:r>
            <a:r>
              <a:rPr sz="1800" b="1" spc="-5" dirty="0">
                <a:latin typeface="Gill Sans MT"/>
                <a:cs typeface="Gill Sans MT"/>
              </a:rPr>
              <a:t>nutrition </a:t>
            </a:r>
            <a:r>
              <a:rPr sz="1800" dirty="0">
                <a:latin typeface="Gill Sans MT"/>
                <a:cs typeface="Gill Sans MT"/>
              </a:rPr>
              <a:t>of the embryo &amp; transports </a:t>
            </a:r>
            <a:r>
              <a:rPr sz="1800" spc="-5" dirty="0">
                <a:latin typeface="Gill Sans MT"/>
                <a:cs typeface="Gill Sans MT"/>
              </a:rPr>
              <a:t>nutrients </a:t>
            </a:r>
            <a:r>
              <a:rPr sz="1800" spc="-15" dirty="0">
                <a:latin typeface="Gill Sans MT"/>
                <a:cs typeface="Gill Sans MT"/>
              </a:rPr>
              <a:t>like </a:t>
            </a:r>
            <a:r>
              <a:rPr sz="1800" dirty="0">
                <a:latin typeface="Gill Sans MT"/>
                <a:cs typeface="Gill Sans MT"/>
              </a:rPr>
              <a:t>amino acids,  sugars, </a:t>
            </a:r>
            <a:r>
              <a:rPr sz="1800" spc="-5" dirty="0">
                <a:latin typeface="Gill Sans MT"/>
                <a:cs typeface="Gill Sans MT"/>
              </a:rPr>
              <a:t>vitamins form </a:t>
            </a:r>
            <a:r>
              <a:rPr sz="1800" dirty="0">
                <a:latin typeface="Gill Sans MT"/>
                <a:cs typeface="Gill Sans MT"/>
              </a:rPr>
              <a:t>maternal blood to </a:t>
            </a:r>
            <a:r>
              <a:rPr sz="1800" spc="-5" dirty="0">
                <a:latin typeface="Gill Sans MT"/>
                <a:cs typeface="Gill Sans MT"/>
              </a:rPr>
              <a:t>foetal</a:t>
            </a:r>
            <a:r>
              <a:rPr sz="1800" spc="-28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blood</a:t>
            </a:r>
            <a:endParaRPr sz="1800">
              <a:latin typeface="Gill Sans MT"/>
              <a:cs typeface="Gill Sans MT"/>
            </a:endParaRPr>
          </a:p>
          <a:p>
            <a:pPr marL="558165" indent="-457200">
              <a:lnSpc>
                <a:spcPts val="2055"/>
              </a:lnSpc>
              <a:spcBef>
                <a:spcPts val="360"/>
              </a:spcBef>
              <a:buClr>
                <a:srgbClr val="3891A7"/>
              </a:buClr>
              <a:buSzPct val="80555"/>
              <a:buAutoNum type="arabicPeriod"/>
              <a:tabLst>
                <a:tab pos="558165" algn="l"/>
                <a:tab pos="558800" algn="l"/>
              </a:tabLst>
            </a:pPr>
            <a:r>
              <a:rPr sz="1800" b="1" dirty="0">
                <a:latin typeface="Gill Sans MT"/>
                <a:cs typeface="Gill Sans MT"/>
              </a:rPr>
              <a:t>Respiration </a:t>
            </a:r>
            <a:r>
              <a:rPr sz="1800" dirty="0">
                <a:latin typeface="Gill Sans MT"/>
                <a:cs typeface="Gill Sans MT"/>
              </a:rPr>
              <a:t>of embryo- exchange of </a:t>
            </a:r>
            <a:r>
              <a:rPr sz="1800" spc="-5" dirty="0">
                <a:latin typeface="Gill Sans MT"/>
                <a:cs typeface="Gill Sans MT"/>
              </a:rPr>
              <a:t>O</a:t>
            </a:r>
            <a:r>
              <a:rPr sz="1800" spc="-7" baseline="-20833" dirty="0">
                <a:latin typeface="Gill Sans MT"/>
                <a:cs typeface="Gill Sans MT"/>
              </a:rPr>
              <a:t>2 </a:t>
            </a:r>
            <a:r>
              <a:rPr sz="1800" dirty="0">
                <a:latin typeface="Gill Sans MT"/>
                <a:cs typeface="Gill Sans MT"/>
              </a:rPr>
              <a:t>&amp; </a:t>
            </a:r>
            <a:r>
              <a:rPr sz="1800" spc="-5" dirty="0">
                <a:latin typeface="Gill Sans MT"/>
                <a:cs typeface="Gill Sans MT"/>
              </a:rPr>
              <a:t>CO</a:t>
            </a:r>
            <a:r>
              <a:rPr sz="1800" spc="-7" baseline="-20833" dirty="0">
                <a:latin typeface="Gill Sans MT"/>
                <a:cs typeface="Gill Sans MT"/>
              </a:rPr>
              <a:t>2 </a:t>
            </a:r>
            <a:r>
              <a:rPr sz="1800" spc="-10" dirty="0">
                <a:latin typeface="Gill Sans MT"/>
                <a:cs typeface="Gill Sans MT"/>
              </a:rPr>
              <a:t>through </a:t>
            </a:r>
            <a:r>
              <a:rPr sz="1800" spc="-5" dirty="0">
                <a:latin typeface="Gill Sans MT"/>
                <a:cs typeface="Gill Sans MT"/>
              </a:rPr>
              <a:t>diffusion</a:t>
            </a:r>
            <a:r>
              <a:rPr sz="1800" spc="260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from</a:t>
            </a:r>
            <a:endParaRPr sz="1800">
              <a:latin typeface="Gill Sans MT"/>
              <a:cs typeface="Gill Sans MT"/>
            </a:endParaRPr>
          </a:p>
          <a:p>
            <a:pPr marL="558165">
              <a:lnSpc>
                <a:spcPts val="2055"/>
              </a:lnSpc>
            </a:pPr>
            <a:r>
              <a:rPr sz="1800" spc="-5" dirty="0">
                <a:latin typeface="Gill Sans MT"/>
                <a:cs typeface="Gill Sans MT"/>
              </a:rPr>
              <a:t>foetal </a:t>
            </a:r>
            <a:r>
              <a:rPr sz="1800" dirty="0">
                <a:latin typeface="Gill Sans MT"/>
                <a:cs typeface="Gill Sans MT"/>
              </a:rPr>
              <a:t>blood to maternal blood vice</a:t>
            </a:r>
            <a:r>
              <a:rPr sz="1800" spc="-9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versa</a:t>
            </a:r>
            <a:endParaRPr sz="1800">
              <a:latin typeface="Gill Sans MT"/>
              <a:cs typeface="Gill Sans MT"/>
            </a:endParaRPr>
          </a:p>
          <a:p>
            <a:pPr marL="558165" indent="-457200">
              <a:lnSpc>
                <a:spcPct val="100000"/>
              </a:lnSpc>
              <a:spcBef>
                <a:spcPts val="350"/>
              </a:spcBef>
              <a:buClr>
                <a:srgbClr val="3891A7"/>
              </a:buClr>
              <a:buSzPct val="80555"/>
              <a:buAutoNum type="arabicPeriod" startAt="3"/>
              <a:tabLst>
                <a:tab pos="558165" algn="l"/>
                <a:tab pos="558800" algn="l"/>
              </a:tabLst>
            </a:pPr>
            <a:r>
              <a:rPr sz="1800" b="1" spc="-5" dirty="0">
                <a:latin typeface="Gill Sans MT"/>
                <a:cs typeface="Gill Sans MT"/>
              </a:rPr>
              <a:t>Excretion </a:t>
            </a:r>
            <a:r>
              <a:rPr sz="2000" dirty="0">
                <a:latin typeface="Gill Sans MT"/>
                <a:cs typeface="Gill Sans MT"/>
              </a:rPr>
              <a:t>– </a:t>
            </a:r>
            <a:r>
              <a:rPr sz="2000" spc="-5" dirty="0">
                <a:latin typeface="Gill Sans MT"/>
                <a:cs typeface="Gill Sans MT"/>
              </a:rPr>
              <a:t>nitrogenous waste </a:t>
            </a:r>
            <a:r>
              <a:rPr sz="2000" spc="-15" dirty="0">
                <a:latin typeface="Gill Sans MT"/>
                <a:cs typeface="Gill Sans MT"/>
              </a:rPr>
              <a:t>like </a:t>
            </a:r>
            <a:r>
              <a:rPr sz="2000" spc="-10" dirty="0">
                <a:latin typeface="Gill Sans MT"/>
                <a:cs typeface="Gill Sans MT"/>
              </a:rPr>
              <a:t>urea </a:t>
            </a:r>
            <a:r>
              <a:rPr sz="2000" dirty="0">
                <a:latin typeface="Gill Sans MT"/>
                <a:cs typeface="Gill Sans MT"/>
              </a:rPr>
              <a:t>into maternal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blood</a:t>
            </a:r>
            <a:endParaRPr sz="2000">
              <a:latin typeface="Gill Sans MT"/>
              <a:cs typeface="Gill Sans MT"/>
            </a:endParaRPr>
          </a:p>
          <a:p>
            <a:pPr marL="558165" marR="1023619" indent="-457200">
              <a:lnSpc>
                <a:spcPts val="2160"/>
              </a:lnSpc>
              <a:spcBef>
                <a:spcPts val="635"/>
              </a:spcBef>
              <a:buClr>
                <a:srgbClr val="3891A7"/>
              </a:buClr>
              <a:buSzPct val="80000"/>
              <a:buAutoNum type="arabicPeriod" startAt="3"/>
              <a:tabLst>
                <a:tab pos="558165" algn="l"/>
                <a:tab pos="558800" algn="l"/>
              </a:tabLst>
            </a:pPr>
            <a:r>
              <a:rPr sz="2000" b="1" dirty="0">
                <a:latin typeface="Gill Sans MT"/>
                <a:cs typeface="Gill Sans MT"/>
              </a:rPr>
              <a:t>Endocrine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gland-</a:t>
            </a:r>
            <a:r>
              <a:rPr sz="2000" b="1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estrogen,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progesterone,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human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chronic  gonadotropin </a:t>
            </a:r>
            <a:r>
              <a:rPr sz="2000" dirty="0">
                <a:latin typeface="Gill Sans MT"/>
                <a:cs typeface="Gill Sans MT"/>
              </a:rPr>
              <a:t>(hCG) &amp; human placental </a:t>
            </a:r>
            <a:r>
              <a:rPr sz="2000" spc="-5" dirty="0">
                <a:latin typeface="Gill Sans MT"/>
                <a:cs typeface="Gill Sans MT"/>
              </a:rPr>
              <a:t>lactogen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(hPL)</a:t>
            </a:r>
            <a:endParaRPr sz="2000">
              <a:latin typeface="Gill Sans MT"/>
              <a:cs typeface="Gill Sans MT"/>
            </a:endParaRPr>
          </a:p>
          <a:p>
            <a:pPr marL="558165" indent="-457200">
              <a:lnSpc>
                <a:spcPts val="2280"/>
              </a:lnSpc>
              <a:spcBef>
                <a:spcPts val="325"/>
              </a:spcBef>
              <a:buClr>
                <a:srgbClr val="3891A7"/>
              </a:buClr>
              <a:buSzPct val="80000"/>
              <a:buAutoNum type="arabicPeriod" startAt="3"/>
              <a:tabLst>
                <a:tab pos="558165" algn="l"/>
                <a:tab pos="558800" algn="l"/>
              </a:tabLst>
            </a:pPr>
            <a:r>
              <a:rPr sz="2000" b="1" spc="-5" dirty="0">
                <a:latin typeface="Gill Sans MT"/>
                <a:cs typeface="Gill Sans MT"/>
              </a:rPr>
              <a:t>Antibodies-</a:t>
            </a:r>
            <a:r>
              <a:rPr sz="2000" b="1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diphtheria,</a:t>
            </a:r>
            <a:r>
              <a:rPr sz="2000" spc="-2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small </a:t>
            </a:r>
            <a:r>
              <a:rPr sz="2000" spc="-10" dirty="0">
                <a:latin typeface="Gill Sans MT"/>
                <a:cs typeface="Gill Sans MT"/>
              </a:rPr>
              <a:t>pox,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measles </a:t>
            </a:r>
            <a:r>
              <a:rPr sz="2000" spc="5" dirty="0">
                <a:latin typeface="Gill Sans MT"/>
                <a:cs typeface="Gill Sans MT"/>
              </a:rPr>
              <a:t>etc.,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pass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foetus</a:t>
            </a:r>
            <a:r>
              <a:rPr sz="2000" spc="-10" dirty="0">
                <a:latin typeface="Gill Sans MT"/>
                <a:cs typeface="Gill Sans MT"/>
              </a:rPr>
              <a:t> from</a:t>
            </a:r>
            <a:endParaRPr sz="2000">
              <a:latin typeface="Gill Sans MT"/>
              <a:cs typeface="Gill Sans MT"/>
            </a:endParaRPr>
          </a:p>
          <a:p>
            <a:pPr marL="558165">
              <a:lnSpc>
                <a:spcPts val="2280"/>
              </a:lnSpc>
            </a:pPr>
            <a:r>
              <a:rPr sz="2000" dirty="0">
                <a:latin typeface="Gill Sans MT"/>
                <a:cs typeface="Gill Sans MT"/>
              </a:rPr>
              <a:t>maternal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blood</a:t>
            </a:r>
            <a:endParaRPr sz="2000">
              <a:latin typeface="Gill Sans MT"/>
              <a:cs typeface="Gill Sans MT"/>
            </a:endParaRPr>
          </a:p>
          <a:p>
            <a:pPr marL="558165" indent="-457200">
              <a:lnSpc>
                <a:spcPct val="100000"/>
              </a:lnSpc>
              <a:spcBef>
                <a:spcPts val="360"/>
              </a:spcBef>
              <a:buClr>
                <a:srgbClr val="3891A7"/>
              </a:buClr>
              <a:buSzPct val="80000"/>
              <a:buAutoNum type="arabicPeriod" startAt="6"/>
              <a:tabLst>
                <a:tab pos="558165" algn="l"/>
                <a:tab pos="558800" algn="l"/>
              </a:tabLst>
            </a:pPr>
            <a:r>
              <a:rPr sz="2000" spc="-5" dirty="0">
                <a:latin typeface="Gill Sans MT"/>
                <a:cs typeface="Gill Sans MT"/>
              </a:rPr>
              <a:t>Stores </a:t>
            </a:r>
            <a:r>
              <a:rPr sz="2000" b="1" spc="-10" dirty="0">
                <a:latin typeface="Gill Sans MT"/>
                <a:cs typeface="Gill Sans MT"/>
              </a:rPr>
              <a:t>glycogen </a:t>
            </a:r>
            <a:r>
              <a:rPr sz="2000" dirty="0">
                <a:latin typeface="Gill Sans MT"/>
                <a:cs typeface="Gill Sans MT"/>
              </a:rPr>
              <a:t>till </a:t>
            </a:r>
            <a:r>
              <a:rPr sz="2000" spc="-10" dirty="0">
                <a:latin typeface="Gill Sans MT"/>
                <a:cs typeface="Gill Sans MT"/>
              </a:rPr>
              <a:t>liver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formation</a:t>
            </a:r>
            <a:endParaRPr sz="2000">
              <a:latin typeface="Gill Sans MT"/>
              <a:cs typeface="Gill Sans MT"/>
            </a:endParaRPr>
          </a:p>
          <a:p>
            <a:pPr marL="558165" indent="-457200">
              <a:lnSpc>
                <a:spcPct val="100000"/>
              </a:lnSpc>
              <a:spcBef>
                <a:spcPts val="360"/>
              </a:spcBef>
              <a:buClr>
                <a:srgbClr val="3891A7"/>
              </a:buClr>
              <a:buSzPct val="80000"/>
              <a:buAutoNum type="arabicPeriod" startAt="6"/>
              <a:tabLst>
                <a:tab pos="558165" algn="l"/>
                <a:tab pos="558800" algn="l"/>
              </a:tabLst>
            </a:pPr>
            <a:r>
              <a:rPr sz="2000" b="1" spc="-10" dirty="0">
                <a:latin typeface="Gill Sans MT"/>
                <a:cs typeface="Gill Sans MT"/>
              </a:rPr>
              <a:t>Effective </a:t>
            </a:r>
            <a:r>
              <a:rPr sz="2000" b="1" spc="-5" dirty="0">
                <a:latin typeface="Gill Sans MT"/>
                <a:cs typeface="Gill Sans MT"/>
              </a:rPr>
              <a:t>barrier</a:t>
            </a:r>
            <a:r>
              <a:rPr sz="2000" spc="-5" dirty="0">
                <a:latin typeface="Gill Sans MT"/>
                <a:cs typeface="Gill Sans MT"/>
              </a:rPr>
              <a:t>- toxic </a:t>
            </a:r>
            <a:r>
              <a:rPr sz="2000" dirty="0">
                <a:latin typeface="Gill Sans MT"/>
                <a:cs typeface="Gill Sans MT"/>
              </a:rPr>
              <a:t>chemicals &amp;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germs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7376" y="1557527"/>
            <a:ext cx="5041391" cy="417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567" y="908303"/>
            <a:ext cx="7620000" cy="5036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6175" y="590524"/>
            <a:ext cx="8037830" cy="5513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752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000" spc="-5" dirty="0">
                <a:latin typeface="Gill Sans MT"/>
                <a:cs typeface="Gill Sans MT"/>
              </a:rPr>
              <a:t>Later </a:t>
            </a:r>
            <a:r>
              <a:rPr sz="2000" dirty="0">
                <a:latin typeface="Gill Sans MT"/>
                <a:cs typeface="Gill Sans MT"/>
              </a:rPr>
              <a:t>phase of </a:t>
            </a:r>
            <a:r>
              <a:rPr sz="2000" spc="-5" dirty="0">
                <a:latin typeface="Gill Sans MT"/>
                <a:cs typeface="Gill Sans MT"/>
              </a:rPr>
              <a:t>pregnancy </a:t>
            </a:r>
            <a:r>
              <a:rPr sz="2000" b="1" spc="-10" dirty="0">
                <a:latin typeface="Gill Sans MT"/>
                <a:cs typeface="Gill Sans MT"/>
              </a:rPr>
              <a:t>relaxin- </a:t>
            </a:r>
            <a:r>
              <a:rPr sz="2000" spc="-5" dirty="0">
                <a:latin typeface="Gill Sans MT"/>
                <a:cs typeface="Gill Sans MT"/>
              </a:rPr>
              <a:t>secreted </a:t>
            </a:r>
            <a:r>
              <a:rPr sz="2000" spc="-10" dirty="0">
                <a:latin typeface="Gill Sans MT"/>
                <a:cs typeface="Gill Sans MT"/>
              </a:rPr>
              <a:t>by</a:t>
            </a:r>
            <a:r>
              <a:rPr sz="2000" spc="-12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ovary</a:t>
            </a:r>
            <a:endParaRPr sz="2000">
              <a:latin typeface="Gill Sans MT"/>
              <a:cs typeface="Gill Sans MT"/>
            </a:endParaRPr>
          </a:p>
          <a:p>
            <a:pPr marL="3752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000" dirty="0">
                <a:latin typeface="Gill Sans MT"/>
                <a:cs typeface="Gill Sans MT"/>
              </a:rPr>
              <a:t>hCG , hPL &amp; </a:t>
            </a:r>
            <a:r>
              <a:rPr sz="2000" spc="-5" dirty="0">
                <a:latin typeface="Gill Sans MT"/>
                <a:cs typeface="Gill Sans MT"/>
              </a:rPr>
              <a:t>relaxin- only </a:t>
            </a:r>
            <a:r>
              <a:rPr sz="2000" dirty="0">
                <a:latin typeface="Gill Sans MT"/>
                <a:cs typeface="Gill Sans MT"/>
              </a:rPr>
              <a:t>during</a:t>
            </a:r>
            <a:r>
              <a:rPr sz="2000" spc="-3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pregnancy</a:t>
            </a:r>
            <a:endParaRPr sz="2000">
              <a:latin typeface="Gill Sans MT"/>
              <a:cs typeface="Gill Sans MT"/>
            </a:endParaRPr>
          </a:p>
          <a:p>
            <a:pPr marL="375285" marR="93980" indent="-287020">
              <a:lnSpc>
                <a:spcPct val="150000"/>
              </a:lnSpc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000" spc="-5" dirty="0">
                <a:latin typeface="Gill Sans MT"/>
                <a:cs typeface="Gill Sans MT"/>
              </a:rPr>
              <a:t>Other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hormones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like</a:t>
            </a:r>
            <a:r>
              <a:rPr sz="2000" spc="-5" dirty="0">
                <a:latin typeface="Gill Sans MT"/>
                <a:cs typeface="Gill Sans MT"/>
              </a:rPr>
              <a:t> estrogen,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progesterone,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cortisol,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prolactin,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thyroxin-  </a:t>
            </a:r>
            <a:r>
              <a:rPr sz="2000" spc="-5" dirty="0">
                <a:latin typeface="Gill Sans MT"/>
                <a:cs typeface="Gill Sans MT"/>
              </a:rPr>
              <a:t>increases </a:t>
            </a:r>
            <a:r>
              <a:rPr sz="2000" spc="-10" dirty="0">
                <a:latin typeface="Gill Sans MT"/>
                <a:cs typeface="Gill Sans MT"/>
              </a:rPr>
              <a:t>several fold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maternal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blood</a:t>
            </a:r>
            <a:endParaRPr sz="2000">
              <a:latin typeface="Gill Sans MT"/>
              <a:cs typeface="Gill Sans MT"/>
            </a:endParaRPr>
          </a:p>
          <a:p>
            <a:pPr marL="375285" marR="704215" indent="-287020">
              <a:lnSpc>
                <a:spcPts val="3600"/>
              </a:lnSpc>
              <a:spcBef>
                <a:spcPts val="320"/>
              </a:spcBef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000" dirty="0">
                <a:latin typeface="Gill Sans MT"/>
                <a:cs typeface="Gill Sans MT"/>
              </a:rPr>
              <a:t>Hormones- </a:t>
            </a:r>
            <a:r>
              <a:rPr sz="2000" spc="5" dirty="0">
                <a:latin typeface="Gill Sans MT"/>
                <a:cs typeface="Gill Sans MT"/>
              </a:rPr>
              <a:t>supporting </a:t>
            </a:r>
            <a:r>
              <a:rPr sz="2000" spc="-5" dirty="0">
                <a:latin typeface="Gill Sans MT"/>
                <a:cs typeface="Gill Sans MT"/>
              </a:rPr>
              <a:t>fetal </a:t>
            </a:r>
            <a:r>
              <a:rPr sz="2000" spc="-15" dirty="0">
                <a:latin typeface="Gill Sans MT"/>
                <a:cs typeface="Gill Sans MT"/>
              </a:rPr>
              <a:t>growth,</a:t>
            </a:r>
            <a:r>
              <a:rPr sz="2000" spc="-43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metabolic changes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mother &amp;  maintenance of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pregnancy</a:t>
            </a:r>
            <a:endParaRPr sz="2000">
              <a:latin typeface="Gill Sans MT"/>
              <a:cs typeface="Gill Sans MT"/>
            </a:endParaRPr>
          </a:p>
          <a:p>
            <a:pPr marL="375285" marR="313055" indent="-287020">
              <a:lnSpc>
                <a:spcPts val="3600"/>
              </a:lnSpc>
              <a:spcBef>
                <a:spcPts val="5"/>
              </a:spcBef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000" dirty="0">
                <a:latin typeface="Gill Sans MT"/>
                <a:cs typeface="Gill Sans MT"/>
              </a:rPr>
              <a:t>After </a:t>
            </a:r>
            <a:r>
              <a:rPr sz="2000" spc="-5" dirty="0">
                <a:latin typeface="Gill Sans MT"/>
                <a:cs typeface="Gill Sans MT"/>
              </a:rPr>
              <a:t>implantation- </a:t>
            </a:r>
            <a:r>
              <a:rPr sz="2000" dirty="0">
                <a:latin typeface="Gill Sans MT"/>
                <a:cs typeface="Gill Sans MT"/>
              </a:rPr>
              <a:t>inner cell mass </a:t>
            </a:r>
            <a:r>
              <a:rPr sz="2000" spc="-5" dirty="0">
                <a:latin typeface="Gill Sans MT"/>
                <a:cs typeface="Gill Sans MT"/>
              </a:rPr>
              <a:t>differentiates- </a:t>
            </a:r>
            <a:r>
              <a:rPr sz="2000" dirty="0">
                <a:latin typeface="Gill Sans MT"/>
                <a:cs typeface="Gill Sans MT"/>
              </a:rPr>
              <a:t>outer </a:t>
            </a:r>
            <a:r>
              <a:rPr sz="2000" b="1" dirty="0">
                <a:latin typeface="Gill Sans MT"/>
                <a:cs typeface="Gill Sans MT"/>
              </a:rPr>
              <a:t>ectoderm</a:t>
            </a:r>
            <a:r>
              <a:rPr sz="2000" b="1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  inner </a:t>
            </a:r>
            <a:r>
              <a:rPr sz="2000" b="1" spc="-5" dirty="0">
                <a:latin typeface="Gill Sans MT"/>
                <a:cs typeface="Gill Sans MT"/>
              </a:rPr>
              <a:t>endoderm </a:t>
            </a:r>
            <a:r>
              <a:rPr sz="2000" dirty="0">
                <a:latin typeface="Gill Sans MT"/>
                <a:cs typeface="Gill Sans MT"/>
              </a:rPr>
              <a:t>&amp; </a:t>
            </a:r>
            <a:r>
              <a:rPr sz="2000" spc="-5" dirty="0">
                <a:latin typeface="Gill Sans MT"/>
                <a:cs typeface="Gill Sans MT"/>
              </a:rPr>
              <a:t>middle </a:t>
            </a:r>
            <a:r>
              <a:rPr sz="2000" b="1" spc="-5" dirty="0">
                <a:latin typeface="Gill Sans MT"/>
                <a:cs typeface="Gill Sans MT"/>
              </a:rPr>
              <a:t>mesoderm </a:t>
            </a:r>
            <a:r>
              <a:rPr sz="2000" spc="-5" dirty="0">
                <a:latin typeface="Gill Sans MT"/>
                <a:cs typeface="Gill Sans MT"/>
              </a:rPr>
              <a:t>soon appears- </a:t>
            </a:r>
            <a:r>
              <a:rPr sz="2000" dirty="0">
                <a:latin typeface="Gill Sans MT"/>
                <a:cs typeface="Gill Sans MT"/>
              </a:rPr>
              <a:t>tissue &amp;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organs</a:t>
            </a:r>
            <a:endParaRPr sz="2000">
              <a:latin typeface="Gill Sans MT"/>
              <a:cs typeface="Gill Sans MT"/>
            </a:endParaRPr>
          </a:p>
          <a:p>
            <a:pPr marL="375285" indent="-28702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000" dirty="0">
                <a:latin typeface="Gill Sans MT"/>
                <a:cs typeface="Gill Sans MT"/>
              </a:rPr>
              <a:t>Inner cell mass contain </a:t>
            </a:r>
            <a:r>
              <a:rPr sz="2000" spc="5" dirty="0">
                <a:latin typeface="Gill Sans MT"/>
                <a:cs typeface="Gill Sans MT"/>
              </a:rPr>
              <a:t>certain </a:t>
            </a:r>
            <a:r>
              <a:rPr sz="2000" dirty="0">
                <a:latin typeface="Gill Sans MT"/>
                <a:cs typeface="Gill Sans MT"/>
              </a:rPr>
              <a:t>cells- </a:t>
            </a:r>
            <a:r>
              <a:rPr sz="2000" b="1" dirty="0">
                <a:latin typeface="Gill Sans MT"/>
                <a:cs typeface="Gill Sans MT"/>
              </a:rPr>
              <a:t>Stem </a:t>
            </a:r>
            <a:r>
              <a:rPr sz="2000" dirty="0">
                <a:latin typeface="Gill Sans MT"/>
                <a:cs typeface="Gill Sans MT"/>
              </a:rPr>
              <a:t>cells- potency to </a:t>
            </a:r>
            <a:r>
              <a:rPr sz="2000" spc="-10" dirty="0">
                <a:latin typeface="Gill Sans MT"/>
                <a:cs typeface="Gill Sans MT"/>
              </a:rPr>
              <a:t>give </a:t>
            </a:r>
            <a:r>
              <a:rPr sz="2000" dirty="0">
                <a:latin typeface="Gill Sans MT"/>
                <a:cs typeface="Gill Sans MT"/>
              </a:rPr>
              <a:t>rise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endParaRPr sz="2000">
              <a:latin typeface="Gill Sans MT"/>
              <a:cs typeface="Gill Sans MT"/>
            </a:endParaRPr>
          </a:p>
          <a:p>
            <a:pPr marL="3752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Gill Sans MT"/>
                <a:cs typeface="Gill Sans MT"/>
              </a:rPr>
              <a:t>all tissues &amp;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organs</a:t>
            </a:r>
            <a:endParaRPr sz="2000">
              <a:latin typeface="Gill Sans MT"/>
              <a:cs typeface="Gill Sans MT"/>
            </a:endParaRPr>
          </a:p>
          <a:p>
            <a:pPr marL="375285" marR="214629" indent="-287020">
              <a:lnSpc>
                <a:spcPct val="150000"/>
              </a:lnSpc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000" spc="-5" dirty="0">
                <a:latin typeface="Gill Sans MT"/>
                <a:cs typeface="Gill Sans MT"/>
              </a:rPr>
              <a:t>Pregnancy </a:t>
            </a:r>
            <a:r>
              <a:rPr sz="2000" dirty="0">
                <a:latin typeface="Gill Sans MT"/>
                <a:cs typeface="Gill Sans MT"/>
              </a:rPr>
              <a:t>will </a:t>
            </a:r>
            <a:r>
              <a:rPr sz="2000" spc="-5" dirty="0">
                <a:latin typeface="Gill Sans MT"/>
                <a:cs typeface="Gill Sans MT"/>
              </a:rPr>
              <a:t>last </a:t>
            </a:r>
            <a:r>
              <a:rPr sz="2000" spc="-10" dirty="0">
                <a:latin typeface="Gill Sans MT"/>
                <a:cs typeface="Gill Sans MT"/>
              </a:rPr>
              <a:t>for </a:t>
            </a:r>
            <a:r>
              <a:rPr sz="2000" dirty="0">
                <a:latin typeface="Gill Sans MT"/>
                <a:cs typeface="Gill Sans MT"/>
              </a:rPr>
              <a:t>9 months divided as 3 trimesters - </a:t>
            </a:r>
            <a:r>
              <a:rPr sz="2000" spc="10" dirty="0">
                <a:latin typeface="Gill Sans MT"/>
                <a:cs typeface="Gill Sans MT"/>
              </a:rPr>
              <a:t>1</a:t>
            </a:r>
            <a:r>
              <a:rPr sz="1950" spc="15" baseline="25641" dirty="0">
                <a:latin typeface="Gill Sans MT"/>
                <a:cs typeface="Gill Sans MT"/>
              </a:rPr>
              <a:t>st </a:t>
            </a:r>
            <a:r>
              <a:rPr sz="2000" dirty="0">
                <a:latin typeface="Gill Sans MT"/>
                <a:cs typeface="Gill Sans MT"/>
              </a:rPr>
              <a:t>:- end of </a:t>
            </a:r>
            <a:r>
              <a:rPr sz="2000" spc="-5" dirty="0">
                <a:latin typeface="Gill Sans MT"/>
                <a:cs typeface="Gill Sans MT"/>
              </a:rPr>
              <a:t>3</a:t>
            </a:r>
            <a:r>
              <a:rPr sz="1950" spc="-7" baseline="25641" dirty="0">
                <a:latin typeface="Gill Sans MT"/>
                <a:cs typeface="Gill Sans MT"/>
              </a:rPr>
              <a:t>rd </a:t>
            </a:r>
            <a:r>
              <a:rPr sz="13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month, </a:t>
            </a:r>
            <a:r>
              <a:rPr sz="2000" spc="15" dirty="0">
                <a:latin typeface="Gill Sans MT"/>
                <a:cs typeface="Gill Sans MT"/>
              </a:rPr>
              <a:t>2</a:t>
            </a:r>
            <a:r>
              <a:rPr sz="1950" spc="22" baseline="25641" dirty="0">
                <a:latin typeface="Gill Sans MT"/>
                <a:cs typeface="Gill Sans MT"/>
              </a:rPr>
              <a:t>nd </a:t>
            </a:r>
            <a:r>
              <a:rPr sz="2000" dirty="0">
                <a:latin typeface="Gill Sans MT"/>
                <a:cs typeface="Gill Sans MT"/>
              </a:rPr>
              <a:t>:- end of </a:t>
            </a:r>
            <a:r>
              <a:rPr sz="2000" spc="10" dirty="0">
                <a:latin typeface="Gill Sans MT"/>
                <a:cs typeface="Gill Sans MT"/>
              </a:rPr>
              <a:t>6</a:t>
            </a:r>
            <a:r>
              <a:rPr sz="1950" spc="15" baseline="25641" dirty="0">
                <a:latin typeface="Gill Sans MT"/>
                <a:cs typeface="Gill Sans MT"/>
              </a:rPr>
              <a:t>th </a:t>
            </a:r>
            <a:r>
              <a:rPr sz="2000" dirty="0">
                <a:latin typeface="Gill Sans MT"/>
                <a:cs typeface="Gill Sans MT"/>
              </a:rPr>
              <a:t>month &amp; 3</a:t>
            </a:r>
            <a:r>
              <a:rPr sz="1950" baseline="25641" dirty="0">
                <a:latin typeface="Gill Sans MT"/>
                <a:cs typeface="Gill Sans MT"/>
              </a:rPr>
              <a:t>rd </a:t>
            </a:r>
            <a:r>
              <a:rPr sz="2000" dirty="0">
                <a:latin typeface="Gill Sans MT"/>
                <a:cs typeface="Gill Sans MT"/>
              </a:rPr>
              <a:t>:- end of </a:t>
            </a:r>
            <a:r>
              <a:rPr sz="2000" spc="10" dirty="0">
                <a:latin typeface="Gill Sans MT"/>
                <a:cs typeface="Gill Sans MT"/>
              </a:rPr>
              <a:t>9</a:t>
            </a:r>
            <a:r>
              <a:rPr sz="1950" spc="15" baseline="25641" dirty="0">
                <a:latin typeface="Gill Sans MT"/>
                <a:cs typeface="Gill Sans MT"/>
              </a:rPr>
              <a:t>th</a:t>
            </a:r>
            <a:r>
              <a:rPr sz="1950" spc="-52" baseline="25641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month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8739" y="2817875"/>
            <a:ext cx="7562088" cy="4040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38936" y="64770"/>
            <a:ext cx="784479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000" spc="10" dirty="0">
                <a:latin typeface="Gill Sans MT"/>
                <a:cs typeface="Gill Sans MT"/>
              </a:rPr>
              <a:t>1</a:t>
            </a:r>
            <a:r>
              <a:rPr sz="1950" spc="15" baseline="25641" dirty="0">
                <a:latin typeface="Gill Sans MT"/>
                <a:cs typeface="Gill Sans MT"/>
              </a:rPr>
              <a:t>st </a:t>
            </a:r>
            <a:r>
              <a:rPr sz="2000" dirty="0">
                <a:latin typeface="Gill Sans MT"/>
                <a:cs typeface="Gill Sans MT"/>
              </a:rPr>
              <a:t>month- </a:t>
            </a:r>
            <a:r>
              <a:rPr sz="2000" spc="5" dirty="0">
                <a:latin typeface="Gill Sans MT"/>
                <a:cs typeface="Gill Sans MT"/>
              </a:rPr>
              <a:t>embryo heart</a:t>
            </a:r>
            <a:r>
              <a:rPr sz="2000" spc="-3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formed</a:t>
            </a:r>
            <a:endParaRPr sz="2000">
              <a:latin typeface="Gill Sans MT"/>
              <a:cs typeface="Gill Sans MT"/>
            </a:endParaRPr>
          </a:p>
          <a:p>
            <a:pPr marL="349885" indent="-287020">
              <a:lnSpc>
                <a:spcPct val="100000"/>
              </a:lnSpc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000" spc="-5" dirty="0">
                <a:latin typeface="Gill Sans MT"/>
                <a:cs typeface="Gill Sans MT"/>
              </a:rPr>
              <a:t>First </a:t>
            </a:r>
            <a:r>
              <a:rPr sz="2000" dirty="0">
                <a:latin typeface="Gill Sans MT"/>
                <a:cs typeface="Gill Sans MT"/>
              </a:rPr>
              <a:t>sign- listening </a:t>
            </a:r>
            <a:r>
              <a:rPr sz="2000" spc="5" dirty="0">
                <a:latin typeface="Gill Sans MT"/>
                <a:cs typeface="Gill Sans MT"/>
              </a:rPr>
              <a:t>heart </a:t>
            </a:r>
            <a:r>
              <a:rPr sz="2000" dirty="0">
                <a:latin typeface="Gill Sans MT"/>
                <a:cs typeface="Gill Sans MT"/>
              </a:rPr>
              <a:t>sound </a:t>
            </a:r>
            <a:r>
              <a:rPr sz="2000" spc="-10" dirty="0">
                <a:latin typeface="Gill Sans MT"/>
                <a:cs typeface="Gill Sans MT"/>
              </a:rPr>
              <a:t>through</a:t>
            </a:r>
            <a:r>
              <a:rPr sz="2000" spc="-1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stethoscope</a:t>
            </a:r>
            <a:endParaRPr sz="2000">
              <a:latin typeface="Gill Sans MT"/>
              <a:cs typeface="Gill Sans MT"/>
            </a:endParaRPr>
          </a:p>
          <a:p>
            <a:pPr marL="349885" marR="68580" indent="-287020">
              <a:lnSpc>
                <a:spcPct val="100000"/>
              </a:lnSpc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000" spc="10" dirty="0">
                <a:latin typeface="Gill Sans MT"/>
                <a:cs typeface="Gill Sans MT"/>
              </a:rPr>
              <a:t>2</a:t>
            </a:r>
            <a:r>
              <a:rPr sz="1950" spc="15" baseline="25641" dirty="0">
                <a:latin typeface="Gill Sans MT"/>
                <a:cs typeface="Gill Sans MT"/>
              </a:rPr>
              <a:t>nd </a:t>
            </a:r>
            <a:r>
              <a:rPr sz="2000" dirty="0">
                <a:latin typeface="Gill Sans MT"/>
                <a:cs typeface="Gill Sans MT"/>
              </a:rPr>
              <a:t>month- limbs &amp; digits, end of 12 </a:t>
            </a:r>
            <a:r>
              <a:rPr sz="2000" spc="-5" dirty="0">
                <a:latin typeface="Gill Sans MT"/>
                <a:cs typeface="Gill Sans MT"/>
              </a:rPr>
              <a:t>weeks(first </a:t>
            </a:r>
            <a:r>
              <a:rPr sz="2000" dirty="0">
                <a:latin typeface="Gill Sans MT"/>
                <a:cs typeface="Gill Sans MT"/>
              </a:rPr>
              <a:t>trimester)- major </a:t>
            </a:r>
            <a:r>
              <a:rPr sz="2000" spc="-5" dirty="0">
                <a:latin typeface="Gill Sans MT"/>
                <a:cs typeface="Gill Sans MT"/>
              </a:rPr>
              <a:t>organ  </a:t>
            </a:r>
            <a:r>
              <a:rPr sz="2000" dirty="0">
                <a:latin typeface="Gill Sans MT"/>
                <a:cs typeface="Gill Sans MT"/>
              </a:rPr>
              <a:t>system- limbs, external genital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organs</a:t>
            </a:r>
            <a:endParaRPr sz="2000">
              <a:latin typeface="Gill Sans MT"/>
              <a:cs typeface="Gill Sans MT"/>
            </a:endParaRPr>
          </a:p>
          <a:p>
            <a:pPr marL="3498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000" spc="10" dirty="0">
                <a:latin typeface="Gill Sans MT"/>
                <a:cs typeface="Gill Sans MT"/>
              </a:rPr>
              <a:t>1</a:t>
            </a:r>
            <a:r>
              <a:rPr sz="1950" spc="15" baseline="25641" dirty="0">
                <a:latin typeface="Gill Sans MT"/>
                <a:cs typeface="Gill Sans MT"/>
              </a:rPr>
              <a:t>st </a:t>
            </a:r>
            <a:r>
              <a:rPr sz="2000" spc="-10" dirty="0">
                <a:latin typeface="Gill Sans MT"/>
                <a:cs typeface="Gill Sans MT"/>
              </a:rPr>
              <a:t>movement </a:t>
            </a:r>
            <a:r>
              <a:rPr sz="2000" dirty="0">
                <a:latin typeface="Gill Sans MT"/>
                <a:cs typeface="Gill Sans MT"/>
              </a:rPr>
              <a:t>&amp; hair on head- during fifth</a:t>
            </a:r>
            <a:r>
              <a:rPr sz="2000" spc="-3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month</a:t>
            </a:r>
            <a:endParaRPr sz="2000">
              <a:latin typeface="Gill Sans MT"/>
              <a:cs typeface="Gill Sans MT"/>
            </a:endParaRPr>
          </a:p>
          <a:p>
            <a:pPr marL="349885" marR="193675" indent="-287020">
              <a:lnSpc>
                <a:spcPct val="100000"/>
              </a:lnSpc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000" spc="5" dirty="0">
                <a:latin typeface="Gill Sans MT"/>
                <a:cs typeface="Gill Sans MT"/>
              </a:rPr>
              <a:t>End </a:t>
            </a:r>
            <a:r>
              <a:rPr sz="2000" dirty="0">
                <a:latin typeface="Gill Sans MT"/>
                <a:cs typeface="Gill Sans MT"/>
              </a:rPr>
              <a:t>of 24 </a:t>
            </a:r>
            <a:r>
              <a:rPr sz="2000" spc="-10" dirty="0">
                <a:latin typeface="Gill Sans MT"/>
                <a:cs typeface="Gill Sans MT"/>
              </a:rPr>
              <a:t>week </a:t>
            </a:r>
            <a:r>
              <a:rPr sz="2000" spc="-5" dirty="0">
                <a:latin typeface="Gill Sans MT"/>
                <a:cs typeface="Gill Sans MT"/>
              </a:rPr>
              <a:t>(second </a:t>
            </a:r>
            <a:r>
              <a:rPr sz="2000" dirty="0">
                <a:latin typeface="Gill Sans MT"/>
                <a:cs typeface="Gill Sans MT"/>
              </a:rPr>
              <a:t>trimester)- body </a:t>
            </a:r>
            <a:r>
              <a:rPr sz="2000" spc="-15" dirty="0">
                <a:latin typeface="Gill Sans MT"/>
                <a:cs typeface="Gill Sans MT"/>
              </a:rPr>
              <a:t>covered </a:t>
            </a:r>
            <a:r>
              <a:rPr sz="2000" dirty="0">
                <a:latin typeface="Gill Sans MT"/>
                <a:cs typeface="Gill Sans MT"/>
              </a:rPr>
              <a:t>with fine </a:t>
            </a:r>
            <a:r>
              <a:rPr sz="2000" spc="-40" dirty="0">
                <a:latin typeface="Gill Sans MT"/>
                <a:cs typeface="Gill Sans MT"/>
              </a:rPr>
              <a:t>hair, </a:t>
            </a:r>
            <a:r>
              <a:rPr sz="2000" spc="-25" dirty="0">
                <a:latin typeface="Gill Sans MT"/>
                <a:cs typeface="Gill Sans MT"/>
              </a:rPr>
              <a:t>eye</a:t>
            </a:r>
            <a:r>
              <a:rPr sz="2000" spc="-3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lid  </a:t>
            </a:r>
            <a:r>
              <a:rPr sz="2000" dirty="0">
                <a:latin typeface="Gill Sans MT"/>
                <a:cs typeface="Gill Sans MT"/>
              </a:rPr>
              <a:t>separate, </a:t>
            </a:r>
            <a:r>
              <a:rPr sz="2000" spc="-10" dirty="0">
                <a:latin typeface="Gill Sans MT"/>
                <a:cs typeface="Gill Sans MT"/>
              </a:rPr>
              <a:t>eyelashes</a:t>
            </a:r>
            <a:r>
              <a:rPr sz="2000" spc="-2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formed</a:t>
            </a:r>
            <a:endParaRPr sz="2000">
              <a:latin typeface="Gill Sans MT"/>
              <a:cs typeface="Gill Sans MT"/>
            </a:endParaRPr>
          </a:p>
          <a:p>
            <a:pPr marL="349885" indent="-287020">
              <a:lnSpc>
                <a:spcPct val="100000"/>
              </a:lnSpc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000" spc="5" dirty="0">
                <a:latin typeface="Gill Sans MT"/>
                <a:cs typeface="Gill Sans MT"/>
              </a:rPr>
              <a:t>End </a:t>
            </a:r>
            <a:r>
              <a:rPr sz="2000" dirty="0">
                <a:latin typeface="Gill Sans MT"/>
                <a:cs typeface="Gill Sans MT"/>
              </a:rPr>
              <a:t>of nine month- </a:t>
            </a:r>
            <a:r>
              <a:rPr sz="2000" spc="-5" dirty="0">
                <a:latin typeface="Gill Sans MT"/>
                <a:cs typeface="Gill Sans MT"/>
              </a:rPr>
              <a:t>foetus fully </a:t>
            </a:r>
            <a:r>
              <a:rPr sz="2000" spc="-10" dirty="0">
                <a:latin typeface="Gill Sans MT"/>
                <a:cs typeface="Gill Sans MT"/>
              </a:rPr>
              <a:t>developed </a:t>
            </a:r>
            <a:r>
              <a:rPr sz="2000" dirty="0">
                <a:latin typeface="Gill Sans MT"/>
                <a:cs typeface="Gill Sans MT"/>
              </a:rPr>
              <a:t>&amp; </a:t>
            </a:r>
            <a:r>
              <a:rPr sz="2000" spc="-10" dirty="0">
                <a:latin typeface="Gill Sans MT"/>
                <a:cs typeface="Gill Sans MT"/>
              </a:rPr>
              <a:t>ready for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delivery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2374" y="457200"/>
            <a:ext cx="7412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Part</a:t>
            </a:r>
            <a:r>
              <a:rPr sz="2800" dirty="0">
                <a:solidFill>
                  <a:srgbClr val="562213"/>
                </a:solidFill>
                <a:latin typeface="Algerian"/>
                <a:cs typeface="Algerian"/>
              </a:rPr>
              <a:t>u</a:t>
            </a: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riti</a:t>
            </a:r>
            <a:r>
              <a:rPr sz="2800" spc="-15" dirty="0">
                <a:solidFill>
                  <a:srgbClr val="562213"/>
                </a:solidFill>
                <a:latin typeface="Algerian"/>
                <a:cs typeface="Algerian"/>
              </a:rPr>
              <a:t>o</a:t>
            </a: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n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4975" y="914400"/>
            <a:ext cx="761873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175260" indent="-283845">
              <a:lnSpc>
                <a:spcPct val="110000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The period of </a:t>
            </a:r>
            <a:r>
              <a:rPr sz="2000" spc="-5" dirty="0">
                <a:latin typeface="Gill Sans MT"/>
                <a:cs typeface="Gill Sans MT"/>
              </a:rPr>
              <a:t>pregnancy is called </a:t>
            </a:r>
            <a:r>
              <a:rPr sz="2000" b="1" spc="-5" dirty="0">
                <a:latin typeface="Gill Sans MT"/>
                <a:cs typeface="Gill Sans MT"/>
              </a:rPr>
              <a:t>gestation </a:t>
            </a:r>
            <a:r>
              <a:rPr sz="2000" dirty="0">
                <a:latin typeface="Gill Sans MT"/>
                <a:cs typeface="Gill Sans MT"/>
              </a:rPr>
              <a:t>period. It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9 months </a:t>
            </a:r>
            <a:r>
              <a:rPr sz="2000" spc="-5" dirty="0">
                <a:latin typeface="Gill Sans MT"/>
                <a:cs typeface="Gill Sans MT"/>
              </a:rPr>
              <a:t>in  </a:t>
            </a:r>
            <a:r>
              <a:rPr sz="2000" dirty="0">
                <a:latin typeface="Gill Sans MT"/>
                <a:cs typeface="Gill Sans MT"/>
              </a:rPr>
              <a:t>human.</a:t>
            </a:r>
            <a:endParaRPr sz="2000">
              <a:latin typeface="Gill Sans MT"/>
              <a:cs typeface="Gill Sans MT"/>
            </a:endParaRPr>
          </a:p>
          <a:p>
            <a:pPr marL="295910" marR="1050290" indent="-283845">
              <a:lnSpc>
                <a:spcPct val="110100"/>
              </a:lnSpc>
              <a:spcBef>
                <a:spcPts val="5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The delivery of </a:t>
            </a:r>
            <a:r>
              <a:rPr sz="2000" spc="-5" dirty="0">
                <a:latin typeface="Gill Sans MT"/>
                <a:cs typeface="Gill Sans MT"/>
              </a:rPr>
              <a:t>foetus is called </a:t>
            </a:r>
            <a:r>
              <a:rPr sz="2000" b="1" dirty="0">
                <a:latin typeface="Gill Sans MT"/>
                <a:cs typeface="Gill Sans MT"/>
              </a:rPr>
              <a:t>parturition. </a:t>
            </a:r>
            <a:r>
              <a:rPr sz="2000" dirty="0">
                <a:latin typeface="Gill Sans MT"/>
                <a:cs typeface="Gill Sans MT"/>
              </a:rPr>
              <a:t>It occurs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dirty="0">
                <a:latin typeface="Gill Sans MT"/>
                <a:cs typeface="Gill Sans MT"/>
              </a:rPr>
              <a:t>the  contraction of uterine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Myometrium.</a:t>
            </a:r>
            <a:endParaRPr sz="2000">
              <a:latin typeface="Gill Sans MT"/>
              <a:cs typeface="Gill Sans MT"/>
            </a:endParaRPr>
          </a:p>
          <a:p>
            <a:pPr marL="295910" marR="239395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The signal of parturition </a:t>
            </a:r>
            <a:r>
              <a:rPr sz="2000" spc="-5" dirty="0">
                <a:latin typeface="Gill Sans MT"/>
                <a:cs typeface="Gill Sans MT"/>
              </a:rPr>
              <a:t>is originated </a:t>
            </a:r>
            <a:r>
              <a:rPr sz="2000" spc="-15" dirty="0">
                <a:latin typeface="Gill Sans MT"/>
                <a:cs typeface="Gill Sans MT"/>
              </a:rPr>
              <a:t>from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fully </a:t>
            </a:r>
            <a:r>
              <a:rPr sz="2000" spc="-10" dirty="0">
                <a:latin typeface="Gill Sans MT"/>
                <a:cs typeface="Gill Sans MT"/>
              </a:rPr>
              <a:t>developed </a:t>
            </a:r>
            <a:r>
              <a:rPr sz="2000" spc="-5" dirty="0">
                <a:latin typeface="Gill Sans MT"/>
                <a:cs typeface="Gill Sans MT"/>
              </a:rPr>
              <a:t>foetus  </a:t>
            </a:r>
            <a:r>
              <a:rPr sz="2000" dirty="0">
                <a:latin typeface="Gill Sans MT"/>
                <a:cs typeface="Gill Sans MT"/>
              </a:rPr>
              <a:t>and the placenta. It induces mild contraction of uterus called </a:t>
            </a:r>
            <a:r>
              <a:rPr sz="2000" b="1" spc="-5" dirty="0">
                <a:latin typeface="Gill Sans MT"/>
                <a:cs typeface="Gill Sans MT"/>
              </a:rPr>
              <a:t>fetal  </a:t>
            </a:r>
            <a:r>
              <a:rPr sz="2000" b="1" dirty="0">
                <a:latin typeface="Gill Sans MT"/>
                <a:cs typeface="Gill Sans MT"/>
              </a:rPr>
              <a:t>ejection</a:t>
            </a:r>
            <a:r>
              <a:rPr sz="2000" b="1" spc="-45" dirty="0">
                <a:latin typeface="Gill Sans MT"/>
                <a:cs typeface="Gill Sans MT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reflex.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Hormone </a:t>
            </a:r>
            <a:r>
              <a:rPr sz="2000" spc="-10" dirty="0">
                <a:latin typeface="Gill Sans MT"/>
                <a:cs typeface="Gill Sans MT"/>
              </a:rPr>
              <a:t>(adrenal </a:t>
            </a:r>
            <a:r>
              <a:rPr sz="2000" dirty="0">
                <a:latin typeface="Gill Sans MT"/>
                <a:cs typeface="Gill Sans MT"/>
              </a:rPr>
              <a:t>gland) </a:t>
            </a:r>
            <a:r>
              <a:rPr sz="2000" spc="-5" dirty="0">
                <a:latin typeface="Gill Sans MT"/>
                <a:cs typeface="Gill Sans MT"/>
              </a:rPr>
              <a:t>secreted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spc="-5" dirty="0">
                <a:latin typeface="Gill Sans MT"/>
                <a:cs typeface="Gill Sans MT"/>
              </a:rPr>
              <a:t>foetus </a:t>
            </a:r>
            <a:r>
              <a:rPr sz="2000" dirty="0">
                <a:latin typeface="Gill Sans MT"/>
                <a:cs typeface="Gill Sans MT"/>
              </a:rPr>
              <a:t>diffuses to maternal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blood  &amp; stimulate </a:t>
            </a:r>
            <a:r>
              <a:rPr sz="2000" spc="-5" dirty="0">
                <a:latin typeface="Gill Sans MT"/>
                <a:cs typeface="Gill Sans MT"/>
              </a:rPr>
              <a:t>oxytocin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secretion</a:t>
            </a:r>
            <a:endParaRPr sz="2000">
              <a:latin typeface="Gill Sans MT"/>
              <a:cs typeface="Gill Sans MT"/>
            </a:endParaRPr>
          </a:p>
          <a:p>
            <a:pPr marL="295910" marR="252095" indent="-283845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Oxytocin </a:t>
            </a:r>
            <a:r>
              <a:rPr sz="2000" dirty="0">
                <a:latin typeface="Gill Sans MT"/>
                <a:cs typeface="Gill Sans MT"/>
              </a:rPr>
              <a:t>causes </a:t>
            </a:r>
            <a:r>
              <a:rPr sz="2000" spc="-10" dirty="0">
                <a:latin typeface="Gill Sans MT"/>
                <a:cs typeface="Gill Sans MT"/>
              </a:rPr>
              <a:t>forceful </a:t>
            </a:r>
            <a:r>
              <a:rPr sz="2000" dirty="0">
                <a:latin typeface="Gill Sans MT"/>
                <a:cs typeface="Gill Sans MT"/>
              </a:rPr>
              <a:t>contraction of </a:t>
            </a:r>
            <a:r>
              <a:rPr sz="2000" spc="-10" dirty="0">
                <a:latin typeface="Gill Sans MT"/>
                <a:cs typeface="Gill Sans MT"/>
              </a:rPr>
              <a:t>myometrium </a:t>
            </a:r>
            <a:r>
              <a:rPr sz="2000" dirty="0">
                <a:latin typeface="Gill Sans MT"/>
                <a:cs typeface="Gill Sans MT"/>
              </a:rPr>
              <a:t>(labour pain)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  stimulates </a:t>
            </a:r>
            <a:r>
              <a:rPr sz="2000" spc="5" dirty="0">
                <a:latin typeface="Gill Sans MT"/>
                <a:cs typeface="Gill Sans MT"/>
              </a:rPr>
              <a:t>further </a:t>
            </a:r>
            <a:r>
              <a:rPr sz="2000" spc="-5" dirty="0">
                <a:latin typeface="Gill Sans MT"/>
                <a:cs typeface="Gill Sans MT"/>
              </a:rPr>
              <a:t>secretion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1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oxytocin</a:t>
            </a:r>
            <a:endParaRPr sz="2000">
              <a:latin typeface="Gill Sans MT"/>
              <a:cs typeface="Gill Sans MT"/>
            </a:endParaRPr>
          </a:p>
          <a:p>
            <a:pPr marL="295910" marR="45085" indent="-283845">
              <a:lnSpc>
                <a:spcPct val="1101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Stimulatory </a:t>
            </a:r>
            <a:r>
              <a:rPr sz="2000" spc="-5" dirty="0">
                <a:latin typeface="Gill Sans MT"/>
                <a:cs typeface="Gill Sans MT"/>
              </a:rPr>
              <a:t>reflex between </a:t>
            </a:r>
            <a:r>
              <a:rPr sz="2000" dirty="0">
                <a:latin typeface="Gill Sans MT"/>
                <a:cs typeface="Gill Sans MT"/>
              </a:rPr>
              <a:t>uterine contraction &amp; Oxytocin </a:t>
            </a:r>
            <a:r>
              <a:rPr sz="2000" spc="-5" dirty="0">
                <a:latin typeface="Gill Sans MT"/>
                <a:cs typeface="Gill Sans MT"/>
              </a:rPr>
              <a:t>secretion  continues </a:t>
            </a:r>
            <a:r>
              <a:rPr sz="2000" dirty="0">
                <a:latin typeface="Gill Sans MT"/>
                <a:cs typeface="Gill Sans MT"/>
              </a:rPr>
              <a:t>inducing </a:t>
            </a:r>
            <a:r>
              <a:rPr sz="2000" spc="-5" dirty="0">
                <a:latin typeface="Gill Sans MT"/>
                <a:cs typeface="Gill Sans MT"/>
              </a:rPr>
              <a:t>stronger </a:t>
            </a:r>
            <a:r>
              <a:rPr sz="2000" dirty="0">
                <a:latin typeface="Gill Sans MT"/>
                <a:cs typeface="Gill Sans MT"/>
              </a:rPr>
              <a:t>contraction &amp; pushes the </a:t>
            </a:r>
            <a:r>
              <a:rPr sz="2000" spc="-5" dirty="0">
                <a:latin typeface="Gill Sans MT"/>
                <a:cs typeface="Gill Sans MT"/>
              </a:rPr>
              <a:t>foetus </a:t>
            </a:r>
            <a:r>
              <a:rPr sz="2000" spc="-10" dirty="0">
                <a:latin typeface="Gill Sans MT"/>
                <a:cs typeface="Gill Sans MT"/>
              </a:rPr>
              <a:t>by</a:t>
            </a:r>
            <a:r>
              <a:rPr sz="2000" spc="-1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dilated  </a:t>
            </a:r>
            <a:r>
              <a:rPr sz="2000" spc="10" dirty="0">
                <a:latin typeface="Gill Sans MT"/>
                <a:cs typeface="Gill Sans MT"/>
              </a:rPr>
              <a:t>cervix </a:t>
            </a:r>
            <a:r>
              <a:rPr sz="2000" spc="5" dirty="0">
                <a:latin typeface="Gill Sans MT"/>
                <a:cs typeface="Gill Sans MT"/>
              </a:rPr>
              <a:t>(birth </a:t>
            </a:r>
            <a:r>
              <a:rPr sz="2000" dirty="0">
                <a:latin typeface="Gill Sans MT"/>
                <a:cs typeface="Gill Sans MT"/>
              </a:rPr>
              <a:t>canal) facilitated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b="1" spc="-5" dirty="0">
                <a:latin typeface="Gill Sans MT"/>
                <a:cs typeface="Gill Sans MT"/>
              </a:rPr>
              <a:t>relaxin-</a:t>
            </a:r>
            <a:r>
              <a:rPr sz="2000" b="1" spc="-165" dirty="0">
                <a:latin typeface="Gill Sans MT"/>
                <a:cs typeface="Gill Sans MT"/>
              </a:rPr>
              <a:t> </a:t>
            </a:r>
            <a:r>
              <a:rPr sz="2000" b="1" spc="5" dirty="0">
                <a:latin typeface="Gill Sans MT"/>
                <a:cs typeface="Gill Sans MT"/>
              </a:rPr>
              <a:t>parturition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After delivery the placenta </a:t>
            </a:r>
            <a:r>
              <a:rPr sz="2000" spc="-5" dirty="0">
                <a:latin typeface="Gill Sans MT"/>
                <a:cs typeface="Gill Sans MT"/>
              </a:rPr>
              <a:t>is also </a:t>
            </a:r>
            <a:r>
              <a:rPr sz="2000" dirty="0">
                <a:latin typeface="Gill Sans MT"/>
                <a:cs typeface="Gill Sans MT"/>
              </a:rPr>
              <a:t>expelled out of the</a:t>
            </a:r>
            <a:r>
              <a:rPr sz="2000" spc="-1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uterus.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4602" y="838200"/>
            <a:ext cx="709599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562213"/>
                </a:solidFill>
                <a:latin typeface="Algerian"/>
                <a:cs typeface="Algerian"/>
              </a:rPr>
              <a:t>Lactation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6897" y="1470405"/>
            <a:ext cx="7141845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dirty="0">
                <a:latin typeface="Gill Sans MT"/>
                <a:cs typeface="Gill Sans MT"/>
              </a:rPr>
              <a:t>Mammary </a:t>
            </a:r>
            <a:r>
              <a:rPr sz="2200" spc="-5" dirty="0">
                <a:latin typeface="Gill Sans MT"/>
                <a:cs typeface="Gill Sans MT"/>
              </a:rPr>
              <a:t>gland of </a:t>
            </a:r>
            <a:r>
              <a:rPr sz="2200" spc="-10" dirty="0">
                <a:latin typeface="Gill Sans MT"/>
                <a:cs typeface="Gill Sans MT"/>
              </a:rPr>
              <a:t>female undergo differentiation </a:t>
            </a:r>
            <a:r>
              <a:rPr sz="2200" spc="-5" dirty="0">
                <a:latin typeface="Gill Sans MT"/>
                <a:cs typeface="Gill Sans MT"/>
              </a:rPr>
              <a:t>&amp;</a:t>
            </a:r>
            <a:r>
              <a:rPr sz="2200" spc="210" dirty="0">
                <a:latin typeface="Gill Sans MT"/>
                <a:cs typeface="Gill Sans MT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produce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2200" spc="-5" dirty="0">
                <a:latin typeface="Gill Sans MT"/>
                <a:cs typeface="Gill Sans MT"/>
              </a:rPr>
              <a:t>milk </a:t>
            </a:r>
            <a:r>
              <a:rPr sz="2200" spc="-15" dirty="0">
                <a:latin typeface="Gill Sans MT"/>
                <a:cs typeface="Gill Sans MT"/>
              </a:rPr>
              <a:t>towards </a:t>
            </a:r>
            <a:r>
              <a:rPr sz="2200" dirty="0">
                <a:latin typeface="Gill Sans MT"/>
                <a:cs typeface="Gill Sans MT"/>
              </a:rPr>
              <a:t>end </a:t>
            </a:r>
            <a:r>
              <a:rPr sz="2200" spc="-5" dirty="0">
                <a:latin typeface="Gill Sans MT"/>
                <a:cs typeface="Gill Sans MT"/>
              </a:rPr>
              <a:t>of </a:t>
            </a:r>
            <a:r>
              <a:rPr sz="2200" spc="-10" dirty="0">
                <a:latin typeface="Gill Sans MT"/>
                <a:cs typeface="Gill Sans MT"/>
              </a:rPr>
              <a:t>pregnancy-</a:t>
            </a:r>
            <a:r>
              <a:rPr sz="2200" spc="70" dirty="0">
                <a:latin typeface="Gill Sans MT"/>
                <a:cs typeface="Gill Sans MT"/>
              </a:rPr>
              <a:t> </a:t>
            </a:r>
            <a:r>
              <a:rPr sz="2200" b="1" spc="-5" dirty="0">
                <a:latin typeface="Gill Sans MT"/>
                <a:cs typeface="Gill Sans MT"/>
              </a:rPr>
              <a:t>Lactation</a:t>
            </a:r>
            <a:endParaRPr sz="2200">
              <a:latin typeface="Gill Sans MT"/>
              <a:cs typeface="Gill Sans MT"/>
            </a:endParaRPr>
          </a:p>
          <a:p>
            <a:pPr marL="295910" marR="12382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The </a:t>
            </a:r>
            <a:r>
              <a:rPr sz="2200" dirty="0">
                <a:latin typeface="Gill Sans MT"/>
                <a:cs typeface="Gill Sans MT"/>
              </a:rPr>
              <a:t>mammary </a:t>
            </a:r>
            <a:r>
              <a:rPr sz="2200" spc="-5" dirty="0">
                <a:latin typeface="Gill Sans MT"/>
                <a:cs typeface="Gill Sans MT"/>
              </a:rPr>
              <a:t>gland </a:t>
            </a:r>
            <a:r>
              <a:rPr sz="2200" dirty="0">
                <a:latin typeface="Gill Sans MT"/>
                <a:cs typeface="Gill Sans MT"/>
              </a:rPr>
              <a:t>starts </a:t>
            </a:r>
            <a:r>
              <a:rPr sz="2200" spc="-10" dirty="0">
                <a:latin typeface="Gill Sans MT"/>
                <a:cs typeface="Gill Sans MT"/>
              </a:rPr>
              <a:t>producing </a:t>
            </a:r>
            <a:r>
              <a:rPr sz="2200" spc="-5" dirty="0">
                <a:latin typeface="Gill Sans MT"/>
                <a:cs typeface="Gill Sans MT"/>
              </a:rPr>
              <a:t>milk </a:t>
            </a:r>
            <a:r>
              <a:rPr sz="2200" spc="-15" dirty="0">
                <a:latin typeface="Gill Sans MT"/>
                <a:cs typeface="Gill Sans MT"/>
              </a:rPr>
              <a:t>towards </a:t>
            </a:r>
            <a:r>
              <a:rPr sz="2200" spc="-5" dirty="0">
                <a:latin typeface="Gill Sans MT"/>
                <a:cs typeface="Gill Sans MT"/>
              </a:rPr>
              <a:t>the end  of the </a:t>
            </a:r>
            <a:r>
              <a:rPr sz="2200" spc="-25" dirty="0">
                <a:latin typeface="Gill Sans MT"/>
                <a:cs typeface="Gill Sans MT"/>
              </a:rPr>
              <a:t>pregnancy.</a:t>
            </a:r>
            <a:endParaRPr sz="2200">
              <a:latin typeface="Gill Sans MT"/>
              <a:cs typeface="Gill Sans MT"/>
            </a:endParaRPr>
          </a:p>
          <a:p>
            <a:pPr marL="295910" marR="44704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Milk </a:t>
            </a:r>
            <a:r>
              <a:rPr sz="2200" spc="-15" dirty="0">
                <a:latin typeface="Gill Sans MT"/>
                <a:cs typeface="Gill Sans MT"/>
              </a:rPr>
              <a:t>produced </a:t>
            </a:r>
            <a:r>
              <a:rPr sz="2200" spc="-5" dirty="0">
                <a:latin typeface="Gill Sans MT"/>
                <a:cs typeface="Gill Sans MT"/>
              </a:rPr>
              <a:t>during </a:t>
            </a:r>
            <a:r>
              <a:rPr sz="2200" spc="-10" dirty="0">
                <a:latin typeface="Gill Sans MT"/>
                <a:cs typeface="Gill Sans MT"/>
              </a:rPr>
              <a:t>initial </a:t>
            </a:r>
            <a:r>
              <a:rPr sz="2200" spc="-25" dirty="0">
                <a:latin typeface="Gill Sans MT"/>
                <a:cs typeface="Gill Sans MT"/>
              </a:rPr>
              <a:t>days </a:t>
            </a:r>
            <a:r>
              <a:rPr sz="2200" spc="-5" dirty="0">
                <a:latin typeface="Gill Sans MT"/>
                <a:cs typeface="Gill Sans MT"/>
              </a:rPr>
              <a:t>of </a:t>
            </a:r>
            <a:r>
              <a:rPr sz="2200" spc="-10" dirty="0">
                <a:latin typeface="Gill Sans MT"/>
                <a:cs typeface="Gill Sans MT"/>
              </a:rPr>
              <a:t>lactation </a:t>
            </a:r>
            <a:r>
              <a:rPr sz="2200" spc="-5" dirty="0">
                <a:latin typeface="Gill Sans MT"/>
                <a:cs typeface="Gill Sans MT"/>
              </a:rPr>
              <a:t>is called  </a:t>
            </a:r>
            <a:r>
              <a:rPr sz="2200" b="1" spc="-5" dirty="0">
                <a:latin typeface="Gill Sans MT"/>
                <a:cs typeface="Gill Sans MT"/>
              </a:rPr>
              <a:t>colostrum</a:t>
            </a:r>
            <a:r>
              <a:rPr sz="2200" spc="-5" dirty="0">
                <a:latin typeface="Gill Sans MT"/>
                <a:cs typeface="Gill Sans MT"/>
              </a:rPr>
              <a:t>. It contains </a:t>
            </a:r>
            <a:r>
              <a:rPr sz="2200" spc="-20" dirty="0">
                <a:latin typeface="Gill Sans MT"/>
                <a:cs typeface="Gill Sans MT"/>
              </a:rPr>
              <a:t>several </a:t>
            </a:r>
            <a:r>
              <a:rPr sz="2200" spc="-5" dirty="0">
                <a:latin typeface="Gill Sans MT"/>
                <a:cs typeface="Gill Sans MT"/>
              </a:rPr>
              <a:t>antibodies which </a:t>
            </a:r>
            <a:r>
              <a:rPr sz="2200" spc="-20" dirty="0">
                <a:latin typeface="Gill Sans MT"/>
                <a:cs typeface="Gill Sans MT"/>
              </a:rPr>
              <a:t>provide  </a:t>
            </a:r>
            <a:r>
              <a:rPr sz="2200" spc="-10" dirty="0">
                <a:latin typeface="Gill Sans MT"/>
                <a:cs typeface="Gill Sans MT"/>
              </a:rPr>
              <a:t>immunity </a:t>
            </a:r>
            <a:r>
              <a:rPr sz="2200" spc="-15" dirty="0">
                <a:latin typeface="Gill Sans MT"/>
                <a:cs typeface="Gill Sans MT"/>
              </a:rPr>
              <a:t>(passive) </a:t>
            </a:r>
            <a:r>
              <a:rPr sz="2200" spc="-5" dirty="0">
                <a:latin typeface="Gill Sans MT"/>
                <a:cs typeface="Gill Sans MT"/>
              </a:rPr>
              <a:t>or </a:t>
            </a:r>
            <a:r>
              <a:rPr sz="2200" spc="-10" dirty="0">
                <a:latin typeface="Gill Sans MT"/>
                <a:cs typeface="Gill Sans MT"/>
              </a:rPr>
              <a:t>resistance </a:t>
            </a:r>
            <a:r>
              <a:rPr sz="2200" spc="-5" dirty="0">
                <a:latin typeface="Gill Sans MT"/>
                <a:cs typeface="Gill Sans MT"/>
              </a:rPr>
              <a:t>to the </a:t>
            </a:r>
            <a:r>
              <a:rPr sz="2200" spc="-15" dirty="0">
                <a:latin typeface="Gill Sans MT"/>
                <a:cs typeface="Gill Sans MT"/>
              </a:rPr>
              <a:t>new </a:t>
            </a:r>
            <a:r>
              <a:rPr sz="2200" spc="-5" dirty="0">
                <a:latin typeface="Gill Sans MT"/>
                <a:cs typeface="Gill Sans MT"/>
              </a:rPr>
              <a:t>born</a:t>
            </a:r>
            <a:r>
              <a:rPr sz="2200" spc="215" dirty="0">
                <a:latin typeface="Gill Sans MT"/>
                <a:cs typeface="Gill Sans MT"/>
              </a:rPr>
              <a:t> </a:t>
            </a:r>
            <a:r>
              <a:rPr sz="2200" spc="-45" dirty="0">
                <a:latin typeface="Gill Sans MT"/>
                <a:cs typeface="Gill Sans MT"/>
              </a:rPr>
              <a:t>baby.</a:t>
            </a:r>
            <a:endParaRPr sz="2200">
              <a:latin typeface="Gill Sans MT"/>
              <a:cs typeface="Gill Sans MT"/>
            </a:endParaRPr>
          </a:p>
          <a:p>
            <a:pPr marL="295910" marR="74866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The </a:t>
            </a:r>
            <a:r>
              <a:rPr sz="2200" spc="-10" dirty="0">
                <a:latin typeface="Gill Sans MT"/>
                <a:cs typeface="Gill Sans MT"/>
              </a:rPr>
              <a:t>milk production </a:t>
            </a:r>
            <a:r>
              <a:rPr sz="2200" spc="-5" dirty="0">
                <a:latin typeface="Gill Sans MT"/>
                <a:cs typeface="Gill Sans MT"/>
              </a:rPr>
              <a:t>is </a:t>
            </a:r>
            <a:r>
              <a:rPr sz="2200" spc="-10" dirty="0">
                <a:latin typeface="Gill Sans MT"/>
                <a:cs typeface="Gill Sans MT"/>
              </a:rPr>
              <a:t>controlled </a:t>
            </a:r>
            <a:r>
              <a:rPr sz="2200" spc="-15" dirty="0">
                <a:latin typeface="Gill Sans MT"/>
                <a:cs typeface="Gill Sans MT"/>
              </a:rPr>
              <a:t>by </a:t>
            </a:r>
            <a:r>
              <a:rPr sz="2200" spc="-10" dirty="0">
                <a:latin typeface="Gill Sans MT"/>
                <a:cs typeface="Gill Sans MT"/>
              </a:rPr>
              <a:t>Lacto </a:t>
            </a:r>
            <a:r>
              <a:rPr sz="2200" spc="-15" dirty="0">
                <a:latin typeface="Gill Sans MT"/>
                <a:cs typeface="Gill Sans MT"/>
              </a:rPr>
              <a:t>trophic </a:t>
            </a:r>
            <a:r>
              <a:rPr sz="2200" spc="-5" dirty="0">
                <a:latin typeface="Gill Sans MT"/>
                <a:cs typeface="Gill Sans MT"/>
              </a:rPr>
              <a:t>or  </a:t>
            </a:r>
            <a:r>
              <a:rPr sz="2200" spc="-10" dirty="0">
                <a:latin typeface="Gill Sans MT"/>
                <a:cs typeface="Gill Sans MT"/>
              </a:rPr>
              <a:t>prolactin </a:t>
            </a:r>
            <a:r>
              <a:rPr sz="2200" spc="-5" dirty="0">
                <a:latin typeface="Gill Sans MT"/>
                <a:cs typeface="Gill Sans MT"/>
              </a:rPr>
              <a:t>hormone </a:t>
            </a:r>
            <a:r>
              <a:rPr sz="2200" spc="-10" dirty="0">
                <a:latin typeface="Gill Sans MT"/>
                <a:cs typeface="Gill Sans MT"/>
              </a:rPr>
              <a:t>secreted </a:t>
            </a:r>
            <a:r>
              <a:rPr sz="2200" spc="-15" dirty="0">
                <a:latin typeface="Gill Sans MT"/>
                <a:cs typeface="Gill Sans MT"/>
              </a:rPr>
              <a:t>by</a:t>
            </a:r>
            <a:r>
              <a:rPr sz="2200" spc="85" dirty="0">
                <a:latin typeface="Gill Sans MT"/>
                <a:cs typeface="Gill Sans MT"/>
              </a:rPr>
              <a:t> </a:t>
            </a:r>
            <a:r>
              <a:rPr sz="2200" spc="-20" dirty="0">
                <a:latin typeface="Gill Sans MT"/>
                <a:cs typeface="Gill Sans MT"/>
              </a:rPr>
              <a:t>pituitary.</a:t>
            </a:r>
            <a:endParaRPr sz="2200">
              <a:latin typeface="Gill Sans MT"/>
              <a:cs typeface="Gill Sans MT"/>
            </a:endParaRPr>
          </a:p>
          <a:p>
            <a:pPr marL="295910" marR="82105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200" spc="-15" dirty="0">
                <a:latin typeface="Gill Sans MT"/>
                <a:cs typeface="Gill Sans MT"/>
              </a:rPr>
              <a:t>Breast </a:t>
            </a:r>
            <a:r>
              <a:rPr sz="2200" spc="-5" dirty="0">
                <a:latin typeface="Gill Sans MT"/>
                <a:cs typeface="Gill Sans MT"/>
              </a:rPr>
              <a:t>feeding during </a:t>
            </a:r>
            <a:r>
              <a:rPr sz="2200" spc="-10" dirty="0">
                <a:latin typeface="Gill Sans MT"/>
                <a:cs typeface="Gill Sans MT"/>
              </a:rPr>
              <a:t>initial </a:t>
            </a:r>
            <a:r>
              <a:rPr sz="2200" spc="-5" dirty="0">
                <a:latin typeface="Gill Sans MT"/>
                <a:cs typeface="Gill Sans MT"/>
              </a:rPr>
              <a:t>period of infant </a:t>
            </a:r>
            <a:r>
              <a:rPr sz="2200" spc="-20" dirty="0">
                <a:latin typeface="Gill Sans MT"/>
                <a:cs typeface="Gill Sans MT"/>
              </a:rPr>
              <a:t>growth </a:t>
            </a:r>
            <a:r>
              <a:rPr sz="2200" spc="-10" dirty="0">
                <a:latin typeface="Gill Sans MT"/>
                <a:cs typeface="Gill Sans MT"/>
              </a:rPr>
              <a:t>is  recommended for </a:t>
            </a:r>
            <a:r>
              <a:rPr sz="2200" spc="-5" dirty="0">
                <a:latin typeface="Gill Sans MT"/>
                <a:cs typeface="Gill Sans MT"/>
              </a:rPr>
              <a:t>bringing up a </a:t>
            </a:r>
            <a:r>
              <a:rPr sz="2200" spc="-15" dirty="0">
                <a:latin typeface="Gill Sans MT"/>
                <a:cs typeface="Gill Sans MT"/>
              </a:rPr>
              <a:t>healthy</a:t>
            </a:r>
            <a:r>
              <a:rPr sz="2200" spc="6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baby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73020" y="554228"/>
            <a:ext cx="1160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62213"/>
                </a:solidFill>
                <a:latin typeface="Algerian"/>
                <a:cs typeface="Algerian"/>
              </a:rPr>
              <a:t>Testis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1412747"/>
            <a:ext cx="3372612" cy="418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95800" y="351510"/>
            <a:ext cx="4554221" cy="5208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Paired </a:t>
            </a:r>
            <a:r>
              <a:rPr sz="2000" dirty="0">
                <a:latin typeface="Gill Sans MT"/>
                <a:cs typeface="Gill Sans MT"/>
              </a:rPr>
              <a:t>male </a:t>
            </a:r>
            <a:r>
              <a:rPr sz="2000" spc="-5" dirty="0">
                <a:latin typeface="Gill Sans MT"/>
                <a:cs typeface="Gill Sans MT"/>
              </a:rPr>
              <a:t>gonads- </a:t>
            </a:r>
            <a:r>
              <a:rPr sz="2000" dirty="0">
                <a:latin typeface="Gill Sans MT"/>
                <a:cs typeface="Gill Sans MT"/>
              </a:rPr>
              <a:t>sperm,</a:t>
            </a:r>
            <a:r>
              <a:rPr sz="2000" spc="-3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hormones</a:t>
            </a:r>
            <a:endParaRPr sz="2000">
              <a:latin typeface="Gill Sans MT"/>
              <a:cs typeface="Gill Sans MT"/>
            </a:endParaRPr>
          </a:p>
          <a:p>
            <a:pPr marL="295910" marR="46164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0" dirty="0">
                <a:latin typeface="Gill Sans MT"/>
                <a:cs typeface="Gill Sans MT"/>
              </a:rPr>
              <a:t>oval </a:t>
            </a:r>
            <a:r>
              <a:rPr sz="2000" spc="-5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shape, length- 4 to 5 cm, a  </a:t>
            </a:r>
            <a:r>
              <a:rPr sz="2000" spc="-5" dirty="0">
                <a:latin typeface="Gill Sans MT"/>
                <a:cs typeface="Gill Sans MT"/>
              </a:rPr>
              <a:t>width </a:t>
            </a:r>
            <a:r>
              <a:rPr sz="2000" dirty="0">
                <a:latin typeface="Gill Sans MT"/>
                <a:cs typeface="Gill Sans MT"/>
              </a:rPr>
              <a:t>2 to 3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cm</a:t>
            </a:r>
            <a:endParaRPr sz="2000">
              <a:latin typeface="Gill Sans MT"/>
              <a:cs typeface="Gill Sans MT"/>
            </a:endParaRPr>
          </a:p>
          <a:p>
            <a:pPr marL="295910" marR="12890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situated outside the abdominal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cavity  </a:t>
            </a:r>
            <a:r>
              <a:rPr sz="2000" dirty="0">
                <a:latin typeface="Gill Sans MT"/>
                <a:cs typeface="Gill Sans MT"/>
              </a:rPr>
              <a:t>within a pouch called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scrotum</a:t>
            </a:r>
            <a:r>
              <a:rPr sz="2000" spc="-10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  <a:tab pos="1454150" algn="l"/>
              </a:tabLst>
            </a:pPr>
            <a:r>
              <a:rPr sz="2000" spc="-10" dirty="0">
                <a:latin typeface="Gill Sans MT"/>
                <a:cs typeface="Gill Sans MT"/>
              </a:rPr>
              <a:t>Scrotum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-	</a:t>
            </a:r>
            <a:r>
              <a:rPr sz="2000" spc="-10" dirty="0">
                <a:latin typeface="Gill Sans MT"/>
                <a:cs typeface="Gill Sans MT"/>
              </a:rPr>
              <a:t>low temp. </a:t>
            </a:r>
            <a:r>
              <a:rPr sz="2000" dirty="0">
                <a:latin typeface="Gill Sans MT"/>
                <a:cs typeface="Gill Sans MT"/>
              </a:rPr>
              <a:t>of the testes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(2–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2.5 ºC </a:t>
            </a:r>
            <a:r>
              <a:rPr sz="2000" spc="-15" dirty="0">
                <a:latin typeface="Gill Sans MT"/>
                <a:cs typeface="Gill Sans MT"/>
              </a:rPr>
              <a:t>lower </a:t>
            </a:r>
            <a:r>
              <a:rPr sz="2000" dirty="0">
                <a:latin typeface="Gill Sans MT"/>
                <a:cs typeface="Gill Sans MT"/>
              </a:rPr>
              <a:t>than the normal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internal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ill Sans MT"/>
                <a:cs typeface="Gill Sans MT"/>
              </a:rPr>
              <a:t>body </a:t>
            </a:r>
            <a:r>
              <a:rPr sz="2000" spc="-5" dirty="0">
                <a:latin typeface="Gill Sans MT"/>
                <a:cs typeface="Gill Sans MT"/>
              </a:rPr>
              <a:t>temperature) </a:t>
            </a:r>
            <a:r>
              <a:rPr sz="2000" dirty="0">
                <a:latin typeface="Gill Sans MT"/>
                <a:cs typeface="Gill Sans MT"/>
              </a:rPr>
              <a:t>–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spermatogenesis</a:t>
            </a:r>
            <a:endParaRPr sz="2000">
              <a:latin typeface="Gill Sans MT"/>
              <a:cs typeface="Gill Sans MT"/>
            </a:endParaRPr>
          </a:p>
          <a:p>
            <a:pPr marL="295910" marR="175895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testis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spc="-15" dirty="0">
                <a:latin typeface="Gill Sans MT"/>
                <a:cs typeface="Gill Sans MT"/>
              </a:rPr>
              <a:t>covered </a:t>
            </a:r>
            <a:r>
              <a:rPr sz="2000" spc="-10" dirty="0">
                <a:latin typeface="Gill Sans MT"/>
                <a:cs typeface="Gill Sans MT"/>
              </a:rPr>
              <a:t>by </a:t>
            </a:r>
            <a:r>
              <a:rPr sz="2000" dirty="0">
                <a:latin typeface="Gill Sans MT"/>
                <a:cs typeface="Gill Sans MT"/>
              </a:rPr>
              <a:t>a dense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covering  </a:t>
            </a:r>
            <a:r>
              <a:rPr sz="2000" b="1" spc="-5" dirty="0">
                <a:latin typeface="Gill Sans MT"/>
                <a:cs typeface="Gill Sans MT"/>
              </a:rPr>
              <a:t>capsule </a:t>
            </a:r>
            <a:r>
              <a:rPr sz="2000" b="1" dirty="0">
                <a:latin typeface="Gill Sans MT"/>
                <a:cs typeface="Gill Sans MT"/>
              </a:rPr>
              <a:t>tunica albuginea – </a:t>
            </a:r>
            <a:r>
              <a:rPr sz="2000" dirty="0">
                <a:latin typeface="Gill Sans MT"/>
                <a:cs typeface="Gill Sans MT"/>
              </a:rPr>
              <a:t>inside  </a:t>
            </a:r>
            <a:r>
              <a:rPr sz="2000" spc="-5" dirty="0">
                <a:latin typeface="Gill Sans MT"/>
                <a:cs typeface="Gill Sans MT"/>
              </a:rPr>
              <a:t>as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septae</a:t>
            </a:r>
            <a:endParaRPr sz="2000">
              <a:latin typeface="Gill Sans MT"/>
              <a:cs typeface="Gill Sans MT"/>
            </a:endParaRPr>
          </a:p>
          <a:p>
            <a:pPr marL="12700" marR="483234">
              <a:lnSpc>
                <a:spcPct val="125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In each testis -250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compartments  called </a:t>
            </a:r>
            <a:r>
              <a:rPr sz="2000" b="1" dirty="0">
                <a:latin typeface="Gill Sans MT"/>
                <a:cs typeface="Gill Sans MT"/>
              </a:rPr>
              <a:t>testicular</a:t>
            </a:r>
            <a:r>
              <a:rPr sz="2000" b="1" spc="-6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lobules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Each lobule -1-3 </a:t>
            </a:r>
            <a:r>
              <a:rPr sz="2000" spc="-10" dirty="0">
                <a:latin typeface="Gill Sans MT"/>
                <a:cs typeface="Gill Sans MT"/>
              </a:rPr>
              <a:t>convoluted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(coiled)</a:t>
            </a:r>
            <a:endParaRPr sz="20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2000" b="1" spc="-10" dirty="0">
                <a:latin typeface="Gill Sans MT"/>
                <a:cs typeface="Gill Sans MT"/>
              </a:rPr>
              <a:t>seminiferous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tubule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5160" y="112776"/>
            <a:ext cx="510539" cy="688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8836661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62213"/>
                </a:solidFill>
                <a:latin typeface="Algerian"/>
                <a:cs typeface="Algerian"/>
              </a:rPr>
              <a:t>Seminiferous tubule </a:t>
            </a:r>
            <a:r>
              <a:rPr dirty="0">
                <a:solidFill>
                  <a:srgbClr val="562213"/>
                </a:solidFill>
                <a:latin typeface="Algerian"/>
                <a:cs typeface="Algerian"/>
              </a:rPr>
              <a:t>- </a:t>
            </a:r>
            <a:r>
              <a:rPr spc="-5" dirty="0">
                <a:solidFill>
                  <a:srgbClr val="562213"/>
                </a:solidFill>
                <a:latin typeface="Algerian"/>
                <a:cs typeface="Algerian"/>
              </a:rPr>
              <a:t>sperm</a:t>
            </a:r>
            <a:r>
              <a:rPr spc="-10" dirty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pc="-5" dirty="0">
                <a:solidFill>
                  <a:srgbClr val="562213"/>
                </a:solidFill>
                <a:latin typeface="Algerian"/>
                <a:cs typeface="Algerian"/>
              </a:rPr>
              <a:t>production</a:t>
            </a:r>
          </a:p>
        </p:txBody>
      </p:sp>
      <p:sp>
        <p:nvSpPr>
          <p:cNvPr id="17" name="object 17"/>
          <p:cNvSpPr/>
          <p:nvPr/>
        </p:nvSpPr>
        <p:spPr>
          <a:xfrm>
            <a:off x="3047999" y="765048"/>
            <a:ext cx="3395471" cy="1978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71600" y="2743200"/>
            <a:ext cx="7683880" cy="39369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en-US" sz="2000" dirty="0" smtClean="0">
                <a:latin typeface="Gill Sans MT"/>
                <a:cs typeface="Gill Sans MT"/>
              </a:rPr>
              <a:t>L</a:t>
            </a:r>
            <a:r>
              <a:rPr sz="2000" smtClean="0">
                <a:latin typeface="Gill Sans MT"/>
                <a:cs typeface="Gill Sans MT"/>
              </a:rPr>
              <a:t>ined </a:t>
            </a:r>
            <a:r>
              <a:rPr sz="2000" dirty="0">
                <a:latin typeface="Gill Sans MT"/>
                <a:cs typeface="Gill Sans MT"/>
              </a:rPr>
              <a:t>on its inside </a:t>
            </a:r>
            <a:r>
              <a:rPr sz="2000" spc="-10" dirty="0">
                <a:latin typeface="Gill Sans MT"/>
                <a:cs typeface="Gill Sans MT"/>
              </a:rPr>
              <a:t>by two </a:t>
            </a:r>
            <a:r>
              <a:rPr sz="2000" dirty="0">
                <a:latin typeface="Gill Sans MT"/>
                <a:cs typeface="Gill Sans MT"/>
              </a:rPr>
              <a:t>types of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cells</a:t>
            </a:r>
            <a:endParaRPr sz="2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lphaLcParenR"/>
              <a:tabLst>
                <a:tab pos="469900" algn="l"/>
                <a:tab pos="470534" algn="l"/>
                <a:tab pos="6022340" algn="l"/>
              </a:tabLst>
            </a:pPr>
            <a:r>
              <a:rPr sz="2000" b="1" dirty="0">
                <a:latin typeface="Gill Sans MT"/>
                <a:cs typeface="Gill Sans MT"/>
              </a:rPr>
              <a:t>Male </a:t>
            </a:r>
            <a:r>
              <a:rPr sz="2000" b="1" spc="-5" dirty="0">
                <a:latin typeface="Gill Sans MT"/>
                <a:cs typeface="Gill Sans MT"/>
              </a:rPr>
              <a:t>germ </a:t>
            </a:r>
            <a:r>
              <a:rPr sz="2000" b="1" dirty="0">
                <a:latin typeface="Gill Sans MT"/>
                <a:cs typeface="Gill Sans MT"/>
              </a:rPr>
              <a:t>cells </a:t>
            </a:r>
            <a:r>
              <a:rPr sz="2000" spc="-5" dirty="0">
                <a:latin typeface="Gill Sans MT"/>
                <a:cs typeface="Gill Sans MT"/>
              </a:rPr>
              <a:t>(</a:t>
            </a:r>
            <a:r>
              <a:rPr sz="2000" i="1" spc="-5" dirty="0">
                <a:latin typeface="Gill Sans MT"/>
                <a:cs typeface="Gill Sans MT"/>
              </a:rPr>
              <a:t>spermatogonia</a:t>
            </a:r>
            <a:r>
              <a:rPr sz="2000" spc="-5" dirty="0">
                <a:latin typeface="Gill Sans MT"/>
                <a:cs typeface="Gill Sans MT"/>
              </a:rPr>
              <a:t>) </a:t>
            </a:r>
            <a:r>
              <a:rPr sz="2000" dirty="0">
                <a:latin typeface="Gill Sans MT"/>
                <a:cs typeface="Gill Sans MT"/>
              </a:rPr>
              <a:t>-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meiotic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divisions	- sperm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formation</a:t>
            </a:r>
            <a:endParaRPr sz="2000">
              <a:latin typeface="Gill Sans MT"/>
              <a:cs typeface="Gill Sans MT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AutoNum type="alphaLcParenR"/>
              <a:tabLst>
                <a:tab pos="469900" algn="l"/>
                <a:tab pos="470534" algn="l"/>
              </a:tabLst>
            </a:pPr>
            <a:r>
              <a:rPr sz="2000" b="1" spc="5" dirty="0">
                <a:latin typeface="Gill Sans MT"/>
                <a:cs typeface="Gill Sans MT"/>
              </a:rPr>
              <a:t>Sertoli </a:t>
            </a:r>
            <a:r>
              <a:rPr sz="2000" b="1" dirty="0">
                <a:latin typeface="Gill Sans MT"/>
                <a:cs typeface="Gill Sans MT"/>
              </a:rPr>
              <a:t>cells </a:t>
            </a:r>
            <a:r>
              <a:rPr sz="2000" dirty="0">
                <a:latin typeface="Gill Sans MT"/>
                <a:cs typeface="Gill Sans MT"/>
              </a:rPr>
              <a:t>(supporting</a:t>
            </a:r>
            <a:r>
              <a:rPr sz="2000" spc="-1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cells)</a:t>
            </a:r>
            <a:endParaRPr sz="2000">
              <a:latin typeface="Gill Sans MT"/>
              <a:cs typeface="Gill Sans MT"/>
            </a:endParaRPr>
          </a:p>
          <a:p>
            <a:pPr marL="82550">
              <a:lnSpc>
                <a:spcPct val="100000"/>
              </a:lnSpc>
              <a:spcBef>
                <a:spcPts val="600"/>
              </a:spcBef>
              <a:tabLst>
                <a:tab pos="387350" algn="l"/>
              </a:tabLst>
            </a:pPr>
            <a:r>
              <a:rPr sz="2000" spc="-5" dirty="0">
                <a:latin typeface="Gill Sans MT"/>
                <a:cs typeface="Gill Sans MT"/>
              </a:rPr>
              <a:t>--	</a:t>
            </a:r>
            <a:r>
              <a:rPr sz="2000" spc="-10" dirty="0">
                <a:latin typeface="Gill Sans MT"/>
                <a:cs typeface="Gill Sans MT"/>
              </a:rPr>
              <a:t>provide </a:t>
            </a:r>
            <a:r>
              <a:rPr sz="2000" spc="-5" dirty="0">
                <a:latin typeface="Gill Sans MT"/>
                <a:cs typeface="Gill Sans MT"/>
              </a:rPr>
              <a:t>nutrition </a:t>
            </a:r>
            <a:r>
              <a:rPr sz="2000" dirty="0">
                <a:latin typeface="Gill Sans MT"/>
                <a:cs typeface="Gill Sans MT"/>
              </a:rPr>
              <a:t>to the germ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cell</a:t>
            </a:r>
            <a:endParaRPr sz="2000">
              <a:latin typeface="Gill Sans MT"/>
              <a:cs typeface="Gill Sans MT"/>
            </a:endParaRPr>
          </a:p>
          <a:p>
            <a:pPr marL="295910" marR="51435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lang="en-US" sz="2000" spc="-5" dirty="0" smtClean="0">
                <a:latin typeface="Gill Sans MT"/>
                <a:cs typeface="Gill Sans MT"/>
              </a:rPr>
              <a:t>R</a:t>
            </a:r>
            <a:r>
              <a:rPr sz="2000" spc="-5" smtClean="0">
                <a:latin typeface="Gill Sans MT"/>
                <a:cs typeface="Gill Sans MT"/>
              </a:rPr>
              <a:t>egions </a:t>
            </a:r>
            <a:r>
              <a:rPr sz="2000" dirty="0">
                <a:latin typeface="Gill Sans MT"/>
                <a:cs typeface="Gill Sans MT"/>
              </a:rPr>
              <a:t>outside the </a:t>
            </a:r>
            <a:r>
              <a:rPr sz="2000" spc="-10" dirty="0">
                <a:latin typeface="Gill Sans MT"/>
                <a:cs typeface="Gill Sans MT"/>
              </a:rPr>
              <a:t>seminiferous </a:t>
            </a:r>
            <a:r>
              <a:rPr sz="2000" dirty="0">
                <a:latin typeface="Gill Sans MT"/>
                <a:cs typeface="Gill Sans MT"/>
              </a:rPr>
              <a:t>tubules called </a:t>
            </a:r>
            <a:r>
              <a:rPr sz="2000" b="1" dirty="0">
                <a:latin typeface="Gill Sans MT"/>
                <a:cs typeface="Gill Sans MT"/>
              </a:rPr>
              <a:t>Interstitial spaces,</a:t>
            </a:r>
            <a:r>
              <a:rPr sz="2000" b="1" spc="-3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contain  small blood </a:t>
            </a:r>
            <a:r>
              <a:rPr sz="2000" spc="-10" dirty="0">
                <a:latin typeface="Gill Sans MT"/>
                <a:cs typeface="Gill Sans MT"/>
              </a:rPr>
              <a:t>vessels </a:t>
            </a:r>
            <a:r>
              <a:rPr sz="2000" dirty="0">
                <a:latin typeface="Gill Sans MT"/>
                <a:cs typeface="Gill Sans MT"/>
              </a:rPr>
              <a:t>&amp; </a:t>
            </a:r>
            <a:r>
              <a:rPr sz="2000" b="1" dirty="0">
                <a:latin typeface="Gill Sans MT"/>
                <a:cs typeface="Gill Sans MT"/>
              </a:rPr>
              <a:t>interstitial </a:t>
            </a:r>
            <a:r>
              <a:rPr sz="2000" b="1" spc="-5" dirty="0">
                <a:latin typeface="Gill Sans MT"/>
                <a:cs typeface="Gill Sans MT"/>
              </a:rPr>
              <a:t>cells/ </a:t>
            </a:r>
            <a:r>
              <a:rPr sz="2000" b="1" spc="-10" dirty="0">
                <a:latin typeface="Gill Sans MT"/>
                <a:cs typeface="Gill Sans MT"/>
              </a:rPr>
              <a:t>Leydig</a:t>
            </a:r>
            <a:r>
              <a:rPr sz="2000" b="1" spc="-12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cells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b="1" spc="-10" dirty="0">
                <a:latin typeface="Gill Sans MT"/>
                <a:cs typeface="Gill Sans MT"/>
              </a:rPr>
              <a:t>Leydig </a:t>
            </a:r>
            <a:r>
              <a:rPr sz="2000" b="1" dirty="0">
                <a:latin typeface="Gill Sans MT"/>
                <a:cs typeface="Gill Sans MT"/>
              </a:rPr>
              <a:t>cells - </a:t>
            </a:r>
            <a:r>
              <a:rPr sz="2000" dirty="0">
                <a:latin typeface="Gill Sans MT"/>
                <a:cs typeface="Gill Sans MT"/>
              </a:rPr>
              <a:t>synthesise &amp; </a:t>
            </a:r>
            <a:r>
              <a:rPr sz="2000" spc="-5" dirty="0">
                <a:latin typeface="Gill Sans MT"/>
                <a:cs typeface="Gill Sans MT"/>
              </a:rPr>
              <a:t>secrete </a:t>
            </a:r>
            <a:r>
              <a:rPr sz="2000" dirty="0">
                <a:latin typeface="Gill Sans MT"/>
                <a:cs typeface="Gill Sans MT"/>
              </a:rPr>
              <a:t>male hormone </a:t>
            </a:r>
            <a:r>
              <a:rPr sz="2000" b="1" spc="-15" dirty="0">
                <a:latin typeface="Gill Sans MT"/>
                <a:cs typeface="Gill Sans MT"/>
              </a:rPr>
              <a:t>Androgen </a:t>
            </a:r>
            <a:r>
              <a:rPr sz="2000" b="1" dirty="0">
                <a:latin typeface="Gill Sans MT"/>
                <a:cs typeface="Gill Sans MT"/>
              </a:rPr>
              <a:t>(</a:t>
            </a:r>
            <a:r>
              <a:rPr sz="2000" b="1" spc="-13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testosterone)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Other </a:t>
            </a:r>
            <a:r>
              <a:rPr sz="2000" spc="-5" dirty="0">
                <a:latin typeface="Gill Sans MT"/>
                <a:cs typeface="Gill Sans MT"/>
              </a:rPr>
              <a:t>immunologically </a:t>
            </a:r>
            <a:r>
              <a:rPr sz="2000" dirty="0">
                <a:latin typeface="Gill Sans MT"/>
                <a:cs typeface="Gill Sans MT"/>
              </a:rPr>
              <a:t>competent cells </a:t>
            </a:r>
            <a:r>
              <a:rPr sz="2000" spc="-15" dirty="0">
                <a:latin typeface="Gill Sans MT"/>
                <a:cs typeface="Gill Sans MT"/>
              </a:rPr>
              <a:t>are </a:t>
            </a:r>
            <a:r>
              <a:rPr sz="2000" dirty="0">
                <a:latin typeface="Gill Sans MT"/>
                <a:cs typeface="Gill Sans MT"/>
              </a:rPr>
              <a:t>also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present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0384" y="405384"/>
            <a:ext cx="620267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19200" y="76200"/>
            <a:ext cx="7620000" cy="132985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800" b="1" spc="-5">
                <a:solidFill>
                  <a:srgbClr val="562213"/>
                </a:solidFill>
                <a:latin typeface="Algerian"/>
                <a:cs typeface="Algerian"/>
              </a:rPr>
              <a:t>Accessory</a:t>
            </a:r>
            <a:r>
              <a:rPr sz="2800" b="1" spc="-4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b="1" spc="-5" smtClean="0">
                <a:solidFill>
                  <a:srgbClr val="562213"/>
                </a:solidFill>
                <a:latin typeface="Algerian"/>
                <a:cs typeface="Algerian"/>
              </a:rPr>
              <a:t>ducts</a:t>
            </a:r>
            <a:r>
              <a:rPr lang="en-US" sz="2800" b="1" spc="-5" dirty="0" smtClean="0">
                <a:solidFill>
                  <a:srgbClr val="562213"/>
                </a:solidFill>
                <a:latin typeface="Algerian"/>
                <a:cs typeface="Algerian"/>
              </a:rPr>
              <a:t> </a:t>
            </a:r>
            <a:r>
              <a:rPr sz="2800" spc="-20" smtClean="0">
                <a:solidFill>
                  <a:srgbClr val="001F5F"/>
                </a:solidFill>
                <a:latin typeface="Gill Sans MT"/>
                <a:cs typeface="Gill Sans MT"/>
              </a:rPr>
              <a:t>rete</a:t>
            </a:r>
            <a:r>
              <a:rPr sz="2800" spc="5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800" smtClean="0">
                <a:solidFill>
                  <a:srgbClr val="001F5F"/>
                </a:solidFill>
                <a:latin typeface="Gill Sans MT"/>
                <a:cs typeface="Gill Sans MT"/>
              </a:rPr>
              <a:t>testis</a:t>
            </a:r>
            <a:r>
              <a:rPr lang="en-US" sz="2800" dirty="0" smtClean="0">
                <a:solidFill>
                  <a:srgbClr val="001F5F"/>
                </a:solidFill>
                <a:latin typeface="Gill Sans MT"/>
                <a:cs typeface="Gill Sans MT"/>
              </a:rPr>
              <a:t>,</a:t>
            </a:r>
            <a:r>
              <a:rPr sz="2800" spc="-5" smtClean="0">
                <a:solidFill>
                  <a:srgbClr val="FFFF00"/>
                </a:solidFill>
                <a:latin typeface="Gill Sans MT"/>
                <a:cs typeface="Gill Sans MT"/>
              </a:rPr>
              <a:t>vasa </a:t>
            </a:r>
            <a:r>
              <a:rPr sz="2800" spc="-15" smtClean="0">
                <a:solidFill>
                  <a:srgbClr val="FFFF00"/>
                </a:solidFill>
                <a:latin typeface="Gill Sans MT"/>
                <a:cs typeface="Gill Sans MT"/>
              </a:rPr>
              <a:t>efferentia</a:t>
            </a:r>
            <a:r>
              <a:rPr lang="en-US" sz="2800" spc="-15" dirty="0" smtClean="0">
                <a:solidFill>
                  <a:srgbClr val="FFFF00"/>
                </a:solidFill>
                <a:latin typeface="Gill Sans MT"/>
                <a:cs typeface="Gill Sans MT"/>
              </a:rPr>
              <a:t>,</a:t>
            </a:r>
            <a:r>
              <a:rPr sz="2800" spc="-15" smtClean="0">
                <a:solidFill>
                  <a:srgbClr val="FFFF00"/>
                </a:solidFill>
                <a:latin typeface="Gill Sans MT"/>
                <a:cs typeface="Gill Sans MT"/>
              </a:rPr>
              <a:t> </a:t>
            </a:r>
            <a:r>
              <a:rPr sz="2800" spc="-5" smtClean="0">
                <a:solidFill>
                  <a:srgbClr val="FF0000"/>
                </a:solidFill>
                <a:latin typeface="Gill Sans MT"/>
                <a:cs typeface="Gill Sans MT"/>
              </a:rPr>
              <a:t>epididymis</a:t>
            </a:r>
            <a:r>
              <a:rPr lang="en-US" sz="28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&amp; </a:t>
            </a:r>
            <a:r>
              <a:rPr sz="2800" spc="-5" smtClean="0">
                <a:solidFill>
                  <a:srgbClr val="00AFEF"/>
                </a:solidFill>
                <a:latin typeface="Gill Sans MT"/>
                <a:cs typeface="Gill Sans MT"/>
              </a:rPr>
              <a:t>vas</a:t>
            </a:r>
            <a:r>
              <a:rPr sz="2800" spc="-229" smtClean="0">
                <a:solidFill>
                  <a:srgbClr val="00AFEF"/>
                </a:solidFill>
                <a:latin typeface="Gill Sans MT"/>
                <a:cs typeface="Gill Sans MT"/>
              </a:rPr>
              <a:t> </a:t>
            </a:r>
            <a:r>
              <a:rPr sz="2800" spc="-15" dirty="0">
                <a:solidFill>
                  <a:srgbClr val="00AFEF"/>
                </a:solidFill>
                <a:latin typeface="Gill Sans MT"/>
                <a:cs typeface="Gill Sans MT"/>
              </a:rPr>
              <a:t>deferens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1440180"/>
            <a:ext cx="4811267" cy="5036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7201" y="2738501"/>
            <a:ext cx="630555" cy="1080770"/>
          </a:xfrm>
          <a:custGeom>
            <a:avLst/>
            <a:gdLst/>
            <a:ahLst/>
            <a:cxnLst/>
            <a:rect l="l" t="t" r="r" b="b"/>
            <a:pathLst>
              <a:path w="630555" h="1080770">
                <a:moveTo>
                  <a:pt x="497388" y="578103"/>
                </a:moveTo>
                <a:lnTo>
                  <a:pt x="377852" y="578103"/>
                </a:lnTo>
                <a:lnTo>
                  <a:pt x="382932" y="578865"/>
                </a:lnTo>
                <a:lnTo>
                  <a:pt x="383209" y="578956"/>
                </a:lnTo>
                <a:lnTo>
                  <a:pt x="383440" y="578993"/>
                </a:lnTo>
                <a:lnTo>
                  <a:pt x="388774" y="580771"/>
                </a:lnTo>
                <a:lnTo>
                  <a:pt x="425858" y="610488"/>
                </a:lnTo>
                <a:lnTo>
                  <a:pt x="450496" y="644525"/>
                </a:lnTo>
                <a:lnTo>
                  <a:pt x="474245" y="688339"/>
                </a:lnTo>
                <a:lnTo>
                  <a:pt x="496216" y="741045"/>
                </a:lnTo>
                <a:lnTo>
                  <a:pt x="509424" y="780034"/>
                </a:lnTo>
                <a:lnTo>
                  <a:pt x="521362" y="821816"/>
                </a:lnTo>
                <a:lnTo>
                  <a:pt x="536094" y="888111"/>
                </a:lnTo>
                <a:lnTo>
                  <a:pt x="543714" y="934593"/>
                </a:lnTo>
                <a:lnTo>
                  <a:pt x="549429" y="982726"/>
                </a:lnTo>
                <a:lnTo>
                  <a:pt x="552858" y="1031113"/>
                </a:lnTo>
                <a:lnTo>
                  <a:pt x="554128" y="1080643"/>
                </a:lnTo>
                <a:lnTo>
                  <a:pt x="630328" y="1079881"/>
                </a:lnTo>
                <a:lnTo>
                  <a:pt x="629058" y="1028192"/>
                </a:lnTo>
                <a:lnTo>
                  <a:pt x="625375" y="976249"/>
                </a:lnTo>
                <a:lnTo>
                  <a:pt x="619406" y="925703"/>
                </a:lnTo>
                <a:lnTo>
                  <a:pt x="611278" y="875792"/>
                </a:lnTo>
                <a:lnTo>
                  <a:pt x="601118" y="827532"/>
                </a:lnTo>
                <a:lnTo>
                  <a:pt x="589053" y="780669"/>
                </a:lnTo>
                <a:lnTo>
                  <a:pt x="575464" y="736600"/>
                </a:lnTo>
                <a:lnTo>
                  <a:pt x="560224" y="695325"/>
                </a:lnTo>
                <a:lnTo>
                  <a:pt x="543587" y="656844"/>
                </a:lnTo>
                <a:lnTo>
                  <a:pt x="525553" y="621791"/>
                </a:lnTo>
                <a:lnTo>
                  <a:pt x="506249" y="590423"/>
                </a:lnTo>
                <a:lnTo>
                  <a:pt x="497388" y="578103"/>
                </a:lnTo>
                <a:close/>
              </a:path>
              <a:path w="630555" h="1080770">
                <a:moveTo>
                  <a:pt x="383286" y="578981"/>
                </a:moveTo>
                <a:lnTo>
                  <a:pt x="383440" y="578993"/>
                </a:lnTo>
                <a:lnTo>
                  <a:pt x="383286" y="578981"/>
                </a:lnTo>
                <a:close/>
              </a:path>
              <a:path w="630555" h="1080770">
                <a:moveTo>
                  <a:pt x="383209" y="578956"/>
                </a:moveTo>
                <a:lnTo>
                  <a:pt x="383440" y="578993"/>
                </a:lnTo>
                <a:lnTo>
                  <a:pt x="383209" y="578956"/>
                </a:lnTo>
                <a:close/>
              </a:path>
              <a:path w="630555" h="1080770">
                <a:moveTo>
                  <a:pt x="165647" y="151063"/>
                </a:moveTo>
                <a:lnTo>
                  <a:pt x="140225" y="198524"/>
                </a:lnTo>
                <a:lnTo>
                  <a:pt x="141505" y="206248"/>
                </a:lnTo>
                <a:lnTo>
                  <a:pt x="151538" y="254126"/>
                </a:lnTo>
                <a:lnTo>
                  <a:pt x="163476" y="300354"/>
                </a:lnTo>
                <a:lnTo>
                  <a:pt x="177192" y="344550"/>
                </a:lnTo>
                <a:lnTo>
                  <a:pt x="192559" y="386079"/>
                </a:lnTo>
                <a:lnTo>
                  <a:pt x="209323" y="424561"/>
                </a:lnTo>
                <a:lnTo>
                  <a:pt x="227611" y="459866"/>
                </a:lnTo>
                <a:lnTo>
                  <a:pt x="257710" y="505968"/>
                </a:lnTo>
                <a:lnTo>
                  <a:pt x="292254" y="543178"/>
                </a:lnTo>
                <a:lnTo>
                  <a:pt x="332767" y="569087"/>
                </a:lnTo>
                <a:lnTo>
                  <a:pt x="357405" y="576452"/>
                </a:lnTo>
                <a:lnTo>
                  <a:pt x="359310" y="576961"/>
                </a:lnTo>
                <a:lnTo>
                  <a:pt x="363247" y="577469"/>
                </a:lnTo>
                <a:lnTo>
                  <a:pt x="383286" y="578981"/>
                </a:lnTo>
                <a:lnTo>
                  <a:pt x="377852" y="578103"/>
                </a:lnTo>
                <a:lnTo>
                  <a:pt x="497388" y="578103"/>
                </a:lnTo>
                <a:lnTo>
                  <a:pt x="462434" y="539241"/>
                </a:lnTo>
                <a:lnTo>
                  <a:pt x="424207" y="513334"/>
                </a:lnTo>
                <a:lnTo>
                  <a:pt x="392838" y="503427"/>
                </a:lnTo>
                <a:lnTo>
                  <a:pt x="391060" y="503047"/>
                </a:lnTo>
                <a:lnTo>
                  <a:pt x="382424" y="502412"/>
                </a:lnTo>
                <a:lnTo>
                  <a:pt x="374804" y="502412"/>
                </a:lnTo>
                <a:lnTo>
                  <a:pt x="368962" y="501396"/>
                </a:lnTo>
                <a:lnTo>
                  <a:pt x="370580" y="501396"/>
                </a:lnTo>
                <a:lnTo>
                  <a:pt x="364771" y="499999"/>
                </a:lnTo>
                <a:lnTo>
                  <a:pt x="359056" y="497586"/>
                </a:lnTo>
                <a:lnTo>
                  <a:pt x="324893" y="467995"/>
                </a:lnTo>
                <a:lnTo>
                  <a:pt x="301271" y="434848"/>
                </a:lnTo>
                <a:lnTo>
                  <a:pt x="277649" y="390906"/>
                </a:lnTo>
                <a:lnTo>
                  <a:pt x="255796" y="338427"/>
                </a:lnTo>
                <a:lnTo>
                  <a:pt x="242597" y="299338"/>
                </a:lnTo>
                <a:lnTo>
                  <a:pt x="230913" y="257556"/>
                </a:lnTo>
                <a:lnTo>
                  <a:pt x="229530" y="251958"/>
                </a:lnTo>
                <a:lnTo>
                  <a:pt x="165647" y="151063"/>
                </a:lnTo>
                <a:close/>
              </a:path>
              <a:path w="630555" h="1080770">
                <a:moveTo>
                  <a:pt x="368962" y="501396"/>
                </a:moveTo>
                <a:lnTo>
                  <a:pt x="374804" y="502412"/>
                </a:lnTo>
                <a:lnTo>
                  <a:pt x="371320" y="501573"/>
                </a:lnTo>
                <a:lnTo>
                  <a:pt x="368962" y="501396"/>
                </a:lnTo>
                <a:close/>
              </a:path>
              <a:path w="630555" h="1080770">
                <a:moveTo>
                  <a:pt x="371320" y="501573"/>
                </a:moveTo>
                <a:lnTo>
                  <a:pt x="374804" y="502412"/>
                </a:lnTo>
                <a:lnTo>
                  <a:pt x="382424" y="502412"/>
                </a:lnTo>
                <a:lnTo>
                  <a:pt x="371320" y="501573"/>
                </a:lnTo>
                <a:close/>
              </a:path>
              <a:path w="630555" h="1080770">
                <a:moveTo>
                  <a:pt x="370580" y="501396"/>
                </a:moveTo>
                <a:lnTo>
                  <a:pt x="368962" y="501396"/>
                </a:lnTo>
                <a:lnTo>
                  <a:pt x="371320" y="501573"/>
                </a:lnTo>
                <a:lnTo>
                  <a:pt x="370580" y="501396"/>
                </a:lnTo>
                <a:close/>
              </a:path>
              <a:path w="630555" h="1080770">
                <a:moveTo>
                  <a:pt x="160174" y="0"/>
                </a:moveTo>
                <a:lnTo>
                  <a:pt x="4345" y="290829"/>
                </a:lnTo>
                <a:lnTo>
                  <a:pt x="0" y="305315"/>
                </a:lnTo>
                <a:lnTo>
                  <a:pt x="1488" y="319849"/>
                </a:lnTo>
                <a:lnTo>
                  <a:pt x="8310" y="332763"/>
                </a:lnTo>
                <a:lnTo>
                  <a:pt x="19966" y="342391"/>
                </a:lnTo>
                <a:lnTo>
                  <a:pt x="34452" y="346737"/>
                </a:lnTo>
                <a:lnTo>
                  <a:pt x="48986" y="345249"/>
                </a:lnTo>
                <a:lnTo>
                  <a:pt x="61900" y="338427"/>
                </a:lnTo>
                <a:lnTo>
                  <a:pt x="71528" y="326771"/>
                </a:lnTo>
                <a:lnTo>
                  <a:pt x="140225" y="198524"/>
                </a:lnTo>
                <a:lnTo>
                  <a:pt x="133250" y="156463"/>
                </a:lnTo>
                <a:lnTo>
                  <a:pt x="127154" y="105283"/>
                </a:lnTo>
                <a:lnTo>
                  <a:pt x="124995" y="78994"/>
                </a:lnTo>
                <a:lnTo>
                  <a:pt x="124868" y="77850"/>
                </a:lnTo>
                <a:lnTo>
                  <a:pt x="200941" y="72644"/>
                </a:lnTo>
                <a:lnTo>
                  <a:pt x="206177" y="72644"/>
                </a:lnTo>
                <a:lnTo>
                  <a:pt x="160174" y="0"/>
                </a:lnTo>
                <a:close/>
              </a:path>
              <a:path w="630555" h="1080770">
                <a:moveTo>
                  <a:pt x="206177" y="72644"/>
                </a:moveTo>
                <a:lnTo>
                  <a:pt x="200941" y="72644"/>
                </a:lnTo>
                <a:lnTo>
                  <a:pt x="202846" y="96393"/>
                </a:lnTo>
                <a:lnTo>
                  <a:pt x="208434" y="144018"/>
                </a:lnTo>
                <a:lnTo>
                  <a:pt x="216054" y="190626"/>
                </a:lnTo>
                <a:lnTo>
                  <a:pt x="225579" y="235965"/>
                </a:lnTo>
                <a:lnTo>
                  <a:pt x="272315" y="319532"/>
                </a:lnTo>
                <a:lnTo>
                  <a:pt x="310749" y="336712"/>
                </a:lnTo>
                <a:lnTo>
                  <a:pt x="324893" y="331343"/>
                </a:lnTo>
                <a:lnTo>
                  <a:pt x="335811" y="320859"/>
                </a:lnTo>
                <a:lnTo>
                  <a:pt x="341657" y="307482"/>
                </a:lnTo>
                <a:lnTo>
                  <a:pt x="342074" y="292891"/>
                </a:lnTo>
                <a:lnTo>
                  <a:pt x="336704" y="278764"/>
                </a:lnTo>
                <a:lnTo>
                  <a:pt x="206177" y="72644"/>
                </a:lnTo>
                <a:close/>
              </a:path>
              <a:path w="630555" h="1080770">
                <a:moveTo>
                  <a:pt x="202612" y="93472"/>
                </a:moveTo>
                <a:lnTo>
                  <a:pt x="196496" y="93472"/>
                </a:lnTo>
                <a:lnTo>
                  <a:pt x="165647" y="151063"/>
                </a:lnTo>
                <a:lnTo>
                  <a:pt x="229530" y="251958"/>
                </a:lnTo>
                <a:lnTo>
                  <a:pt x="225579" y="235965"/>
                </a:lnTo>
                <a:lnTo>
                  <a:pt x="216054" y="190626"/>
                </a:lnTo>
                <a:lnTo>
                  <a:pt x="208434" y="144018"/>
                </a:lnTo>
                <a:lnTo>
                  <a:pt x="202846" y="96393"/>
                </a:lnTo>
                <a:lnTo>
                  <a:pt x="202612" y="93472"/>
                </a:lnTo>
                <a:close/>
              </a:path>
              <a:path w="630555" h="1080770">
                <a:moveTo>
                  <a:pt x="200941" y="72644"/>
                </a:moveTo>
                <a:lnTo>
                  <a:pt x="124868" y="77850"/>
                </a:lnTo>
                <a:lnTo>
                  <a:pt x="124995" y="78994"/>
                </a:lnTo>
                <a:lnTo>
                  <a:pt x="127154" y="105283"/>
                </a:lnTo>
                <a:lnTo>
                  <a:pt x="133250" y="156463"/>
                </a:lnTo>
                <a:lnTo>
                  <a:pt x="140225" y="198524"/>
                </a:lnTo>
                <a:lnTo>
                  <a:pt x="165647" y="151063"/>
                </a:lnTo>
                <a:lnTo>
                  <a:pt x="130710" y="95885"/>
                </a:lnTo>
                <a:lnTo>
                  <a:pt x="196496" y="93472"/>
                </a:lnTo>
                <a:lnTo>
                  <a:pt x="202612" y="93472"/>
                </a:lnTo>
                <a:lnTo>
                  <a:pt x="200941" y="72644"/>
                </a:lnTo>
                <a:close/>
              </a:path>
              <a:path w="630555" h="1080770">
                <a:moveTo>
                  <a:pt x="196496" y="93472"/>
                </a:moveTo>
                <a:lnTo>
                  <a:pt x="130710" y="95885"/>
                </a:lnTo>
                <a:lnTo>
                  <a:pt x="165647" y="151063"/>
                </a:lnTo>
                <a:lnTo>
                  <a:pt x="196496" y="934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51404" y="2365474"/>
            <a:ext cx="648970" cy="342265"/>
          </a:xfrm>
          <a:custGeom>
            <a:avLst/>
            <a:gdLst/>
            <a:ahLst/>
            <a:cxnLst/>
            <a:rect l="l" t="t" r="r" b="b"/>
            <a:pathLst>
              <a:path w="648969" h="342264">
                <a:moveTo>
                  <a:pt x="294993" y="0"/>
                </a:moveTo>
                <a:lnTo>
                  <a:pt x="280796" y="5234"/>
                </a:lnTo>
                <a:lnTo>
                  <a:pt x="0" y="178462"/>
                </a:lnTo>
                <a:lnTo>
                  <a:pt x="288925" y="337720"/>
                </a:lnTo>
                <a:lnTo>
                  <a:pt x="303361" y="342255"/>
                </a:lnTo>
                <a:lnTo>
                  <a:pt x="317928" y="340943"/>
                </a:lnTo>
                <a:lnTo>
                  <a:pt x="330948" y="334273"/>
                </a:lnTo>
                <a:lnTo>
                  <a:pt x="340740" y="322734"/>
                </a:lnTo>
                <a:lnTo>
                  <a:pt x="345275" y="308298"/>
                </a:lnTo>
                <a:lnTo>
                  <a:pt x="343963" y="293731"/>
                </a:lnTo>
                <a:lnTo>
                  <a:pt x="337294" y="280711"/>
                </a:lnTo>
                <a:lnTo>
                  <a:pt x="325755" y="270918"/>
                </a:lnTo>
                <a:lnTo>
                  <a:pt x="223589" y="214657"/>
                </a:lnTo>
                <a:lnTo>
                  <a:pt x="77596" y="214657"/>
                </a:lnTo>
                <a:lnTo>
                  <a:pt x="73406" y="138584"/>
                </a:lnTo>
                <a:lnTo>
                  <a:pt x="118744" y="135790"/>
                </a:lnTo>
                <a:lnTo>
                  <a:pt x="179324" y="129567"/>
                </a:lnTo>
                <a:lnTo>
                  <a:pt x="224789" y="121693"/>
                </a:lnTo>
                <a:lnTo>
                  <a:pt x="238251" y="118010"/>
                </a:lnTo>
                <a:lnTo>
                  <a:pt x="245999" y="110263"/>
                </a:lnTo>
                <a:lnTo>
                  <a:pt x="280476" y="94999"/>
                </a:lnTo>
                <a:lnTo>
                  <a:pt x="320801" y="70131"/>
                </a:lnTo>
                <a:lnTo>
                  <a:pt x="331854" y="59793"/>
                </a:lnTo>
                <a:lnTo>
                  <a:pt x="337883" y="46478"/>
                </a:lnTo>
                <a:lnTo>
                  <a:pt x="338482" y="31876"/>
                </a:lnTo>
                <a:lnTo>
                  <a:pt x="333247" y="17680"/>
                </a:lnTo>
                <a:lnTo>
                  <a:pt x="322909" y="6627"/>
                </a:lnTo>
                <a:lnTo>
                  <a:pt x="309594" y="599"/>
                </a:lnTo>
                <a:lnTo>
                  <a:pt x="294993" y="0"/>
                </a:lnTo>
                <a:close/>
              </a:path>
              <a:path w="648969" h="342264">
                <a:moveTo>
                  <a:pt x="238122" y="118217"/>
                </a:moveTo>
                <a:lnTo>
                  <a:pt x="196595" y="127027"/>
                </a:lnTo>
                <a:lnTo>
                  <a:pt x="140334" y="133885"/>
                </a:lnTo>
                <a:lnTo>
                  <a:pt x="96138" y="137314"/>
                </a:lnTo>
                <a:lnTo>
                  <a:pt x="73406" y="138584"/>
                </a:lnTo>
                <a:lnTo>
                  <a:pt x="77596" y="214657"/>
                </a:lnTo>
                <a:lnTo>
                  <a:pt x="101472" y="213387"/>
                </a:lnTo>
                <a:lnTo>
                  <a:pt x="148208" y="209704"/>
                </a:lnTo>
                <a:lnTo>
                  <a:pt x="154206" y="209069"/>
                </a:lnTo>
                <a:lnTo>
                  <a:pt x="95503" y="209069"/>
                </a:lnTo>
                <a:lnTo>
                  <a:pt x="93980" y="143283"/>
                </a:lnTo>
                <a:lnTo>
                  <a:pt x="202180" y="143283"/>
                </a:lnTo>
                <a:lnTo>
                  <a:pt x="235172" y="122938"/>
                </a:lnTo>
                <a:lnTo>
                  <a:pt x="238122" y="118217"/>
                </a:lnTo>
                <a:close/>
              </a:path>
              <a:path w="648969" h="342264">
                <a:moveTo>
                  <a:pt x="202572" y="203084"/>
                </a:moveTo>
                <a:lnTo>
                  <a:pt x="148208" y="209704"/>
                </a:lnTo>
                <a:lnTo>
                  <a:pt x="101472" y="213387"/>
                </a:lnTo>
                <a:lnTo>
                  <a:pt x="77596" y="214657"/>
                </a:lnTo>
                <a:lnTo>
                  <a:pt x="223589" y="214657"/>
                </a:lnTo>
                <a:lnTo>
                  <a:pt x="202572" y="203084"/>
                </a:lnTo>
                <a:close/>
              </a:path>
              <a:path w="648969" h="342264">
                <a:moveTo>
                  <a:pt x="93980" y="143283"/>
                </a:moveTo>
                <a:lnTo>
                  <a:pt x="95503" y="209069"/>
                </a:lnTo>
                <a:lnTo>
                  <a:pt x="151139" y="174760"/>
                </a:lnTo>
                <a:lnTo>
                  <a:pt x="93980" y="143283"/>
                </a:lnTo>
                <a:close/>
              </a:path>
              <a:path w="648969" h="342264">
                <a:moveTo>
                  <a:pt x="151139" y="174760"/>
                </a:moveTo>
                <a:lnTo>
                  <a:pt x="95503" y="209069"/>
                </a:lnTo>
                <a:lnTo>
                  <a:pt x="154206" y="209069"/>
                </a:lnTo>
                <a:lnTo>
                  <a:pt x="169799" y="207418"/>
                </a:lnTo>
                <a:lnTo>
                  <a:pt x="190500" y="204878"/>
                </a:lnTo>
                <a:lnTo>
                  <a:pt x="202572" y="203084"/>
                </a:lnTo>
                <a:lnTo>
                  <a:pt x="151139" y="174760"/>
                </a:lnTo>
                <a:close/>
              </a:path>
              <a:path w="648969" h="342264">
                <a:moveTo>
                  <a:pt x="235172" y="122938"/>
                </a:moveTo>
                <a:lnTo>
                  <a:pt x="151139" y="174760"/>
                </a:lnTo>
                <a:lnTo>
                  <a:pt x="202572" y="203084"/>
                </a:lnTo>
                <a:lnTo>
                  <a:pt x="209295" y="202084"/>
                </a:lnTo>
                <a:lnTo>
                  <a:pt x="249681" y="194083"/>
                </a:lnTo>
                <a:lnTo>
                  <a:pt x="286512" y="179224"/>
                </a:lnTo>
                <a:lnTo>
                  <a:pt x="290830" y="175795"/>
                </a:lnTo>
                <a:lnTo>
                  <a:pt x="294894" y="172239"/>
                </a:lnTo>
                <a:lnTo>
                  <a:pt x="295230" y="171858"/>
                </a:lnTo>
                <a:lnTo>
                  <a:pt x="289940" y="171858"/>
                </a:lnTo>
                <a:lnTo>
                  <a:pt x="289813" y="171731"/>
                </a:lnTo>
                <a:lnTo>
                  <a:pt x="291977" y="170907"/>
                </a:lnTo>
                <a:lnTo>
                  <a:pt x="296670" y="167059"/>
                </a:lnTo>
                <a:lnTo>
                  <a:pt x="305522" y="152872"/>
                </a:lnTo>
                <a:lnTo>
                  <a:pt x="305688" y="152427"/>
                </a:lnTo>
                <a:lnTo>
                  <a:pt x="429932" y="152427"/>
                </a:lnTo>
                <a:lnTo>
                  <a:pt x="447039" y="151157"/>
                </a:lnTo>
                <a:lnTo>
                  <a:pt x="510286" y="147601"/>
                </a:lnTo>
                <a:lnTo>
                  <a:pt x="577850" y="145315"/>
                </a:lnTo>
                <a:lnTo>
                  <a:pt x="648588" y="144553"/>
                </a:lnTo>
                <a:lnTo>
                  <a:pt x="648502" y="135917"/>
                </a:lnTo>
                <a:lnTo>
                  <a:pt x="231267" y="135917"/>
                </a:lnTo>
                <a:lnTo>
                  <a:pt x="232663" y="130456"/>
                </a:lnTo>
                <a:lnTo>
                  <a:pt x="233299" y="128678"/>
                </a:lnTo>
                <a:lnTo>
                  <a:pt x="235076" y="123090"/>
                </a:lnTo>
                <a:lnTo>
                  <a:pt x="235172" y="122938"/>
                </a:lnTo>
                <a:close/>
              </a:path>
              <a:path w="648969" h="342264">
                <a:moveTo>
                  <a:pt x="202180" y="143283"/>
                </a:moveTo>
                <a:lnTo>
                  <a:pt x="93980" y="143283"/>
                </a:lnTo>
                <a:lnTo>
                  <a:pt x="151139" y="174760"/>
                </a:lnTo>
                <a:lnTo>
                  <a:pt x="202180" y="143283"/>
                </a:lnTo>
                <a:close/>
              </a:path>
              <a:path w="648969" h="342264">
                <a:moveTo>
                  <a:pt x="297361" y="169301"/>
                </a:moveTo>
                <a:lnTo>
                  <a:pt x="296799" y="169445"/>
                </a:lnTo>
                <a:lnTo>
                  <a:pt x="292481" y="170715"/>
                </a:lnTo>
                <a:lnTo>
                  <a:pt x="291977" y="170907"/>
                </a:lnTo>
                <a:lnTo>
                  <a:pt x="291592" y="171223"/>
                </a:lnTo>
                <a:lnTo>
                  <a:pt x="289940" y="171858"/>
                </a:lnTo>
                <a:lnTo>
                  <a:pt x="295230" y="171858"/>
                </a:lnTo>
                <a:lnTo>
                  <a:pt x="296799" y="170080"/>
                </a:lnTo>
                <a:lnTo>
                  <a:pt x="297361" y="169301"/>
                </a:lnTo>
                <a:close/>
              </a:path>
              <a:path w="648969" h="342264">
                <a:moveTo>
                  <a:pt x="296670" y="167059"/>
                </a:moveTo>
                <a:lnTo>
                  <a:pt x="291977" y="170907"/>
                </a:lnTo>
                <a:lnTo>
                  <a:pt x="292481" y="170715"/>
                </a:lnTo>
                <a:lnTo>
                  <a:pt x="296799" y="169445"/>
                </a:lnTo>
                <a:lnTo>
                  <a:pt x="297361" y="169301"/>
                </a:lnTo>
                <a:lnTo>
                  <a:pt x="298537" y="167667"/>
                </a:lnTo>
                <a:lnTo>
                  <a:pt x="296290" y="167667"/>
                </a:lnTo>
                <a:lnTo>
                  <a:pt x="296670" y="167059"/>
                </a:lnTo>
                <a:close/>
              </a:path>
              <a:path w="648969" h="342264">
                <a:moveTo>
                  <a:pt x="429932" y="152427"/>
                </a:moveTo>
                <a:lnTo>
                  <a:pt x="305688" y="152427"/>
                </a:lnTo>
                <a:lnTo>
                  <a:pt x="304545" y="157380"/>
                </a:lnTo>
                <a:lnTo>
                  <a:pt x="302513" y="162079"/>
                </a:lnTo>
                <a:lnTo>
                  <a:pt x="299593" y="166143"/>
                </a:lnTo>
                <a:lnTo>
                  <a:pt x="298450" y="167794"/>
                </a:lnTo>
                <a:lnTo>
                  <a:pt x="297361" y="169301"/>
                </a:lnTo>
                <a:lnTo>
                  <a:pt x="343662" y="160936"/>
                </a:lnTo>
                <a:lnTo>
                  <a:pt x="390651" y="155602"/>
                </a:lnTo>
                <a:lnTo>
                  <a:pt x="429932" y="152427"/>
                </a:lnTo>
                <a:close/>
              </a:path>
              <a:path w="648969" h="342264">
                <a:moveTo>
                  <a:pt x="297942" y="166016"/>
                </a:moveTo>
                <a:lnTo>
                  <a:pt x="296670" y="167059"/>
                </a:lnTo>
                <a:lnTo>
                  <a:pt x="296290" y="167667"/>
                </a:lnTo>
                <a:lnTo>
                  <a:pt x="297942" y="166016"/>
                </a:lnTo>
                <a:close/>
              </a:path>
              <a:path w="648969" h="342264">
                <a:moveTo>
                  <a:pt x="299684" y="166016"/>
                </a:moveTo>
                <a:lnTo>
                  <a:pt x="297942" y="166016"/>
                </a:lnTo>
                <a:lnTo>
                  <a:pt x="296290" y="167667"/>
                </a:lnTo>
                <a:lnTo>
                  <a:pt x="298537" y="167667"/>
                </a:lnTo>
                <a:lnTo>
                  <a:pt x="299684" y="166016"/>
                </a:lnTo>
                <a:close/>
              </a:path>
              <a:path w="648969" h="342264">
                <a:moveTo>
                  <a:pt x="305522" y="152872"/>
                </a:moveTo>
                <a:lnTo>
                  <a:pt x="296670" y="167059"/>
                </a:lnTo>
                <a:lnTo>
                  <a:pt x="297942" y="166016"/>
                </a:lnTo>
                <a:lnTo>
                  <a:pt x="299684" y="166016"/>
                </a:lnTo>
                <a:lnTo>
                  <a:pt x="302513" y="162079"/>
                </a:lnTo>
                <a:lnTo>
                  <a:pt x="304545" y="157380"/>
                </a:lnTo>
                <a:lnTo>
                  <a:pt x="305220" y="154459"/>
                </a:lnTo>
                <a:lnTo>
                  <a:pt x="304926" y="154459"/>
                </a:lnTo>
                <a:lnTo>
                  <a:pt x="305522" y="152872"/>
                </a:lnTo>
                <a:close/>
              </a:path>
              <a:path w="648969" h="342264">
                <a:moveTo>
                  <a:pt x="305562" y="152808"/>
                </a:moveTo>
                <a:lnTo>
                  <a:pt x="304926" y="154459"/>
                </a:lnTo>
                <a:lnTo>
                  <a:pt x="305562" y="152808"/>
                </a:lnTo>
                <a:close/>
              </a:path>
              <a:path w="648969" h="342264">
                <a:moveTo>
                  <a:pt x="305601" y="152808"/>
                </a:moveTo>
                <a:lnTo>
                  <a:pt x="304926" y="154459"/>
                </a:lnTo>
                <a:lnTo>
                  <a:pt x="305220" y="154459"/>
                </a:lnTo>
                <a:lnTo>
                  <a:pt x="305601" y="152808"/>
                </a:lnTo>
                <a:close/>
              </a:path>
              <a:path w="648969" h="342264">
                <a:moveTo>
                  <a:pt x="305562" y="152808"/>
                </a:moveTo>
                <a:close/>
              </a:path>
              <a:path w="648969" h="342264">
                <a:moveTo>
                  <a:pt x="305688" y="152427"/>
                </a:moveTo>
                <a:lnTo>
                  <a:pt x="305546" y="152808"/>
                </a:lnTo>
                <a:lnTo>
                  <a:pt x="305688" y="152427"/>
                </a:lnTo>
                <a:close/>
              </a:path>
              <a:path w="648969" h="342264">
                <a:moveTo>
                  <a:pt x="239222" y="120440"/>
                </a:moveTo>
                <a:lnTo>
                  <a:pt x="235172" y="122938"/>
                </a:lnTo>
                <a:lnTo>
                  <a:pt x="235076" y="123090"/>
                </a:lnTo>
                <a:lnTo>
                  <a:pt x="233299" y="128678"/>
                </a:lnTo>
                <a:lnTo>
                  <a:pt x="232663" y="130456"/>
                </a:lnTo>
                <a:lnTo>
                  <a:pt x="231267" y="135917"/>
                </a:lnTo>
                <a:lnTo>
                  <a:pt x="236629" y="123852"/>
                </a:lnTo>
                <a:lnTo>
                  <a:pt x="236219" y="123852"/>
                </a:lnTo>
                <a:lnTo>
                  <a:pt x="237362" y="122201"/>
                </a:lnTo>
                <a:lnTo>
                  <a:pt x="237672" y="122201"/>
                </a:lnTo>
                <a:lnTo>
                  <a:pt x="239222" y="120440"/>
                </a:lnTo>
                <a:close/>
              </a:path>
              <a:path w="648969" h="342264">
                <a:moveTo>
                  <a:pt x="647826" y="68353"/>
                </a:moveTo>
                <a:lnTo>
                  <a:pt x="577088" y="69115"/>
                </a:lnTo>
                <a:lnTo>
                  <a:pt x="507492" y="71401"/>
                </a:lnTo>
                <a:lnTo>
                  <a:pt x="442468" y="75084"/>
                </a:lnTo>
                <a:lnTo>
                  <a:pt x="384175" y="79783"/>
                </a:lnTo>
                <a:lnTo>
                  <a:pt x="345694" y="83847"/>
                </a:lnTo>
                <a:lnTo>
                  <a:pt x="303275" y="90070"/>
                </a:lnTo>
                <a:lnTo>
                  <a:pt x="239222" y="120440"/>
                </a:lnTo>
                <a:lnTo>
                  <a:pt x="231267" y="135917"/>
                </a:lnTo>
                <a:lnTo>
                  <a:pt x="648502" y="135917"/>
                </a:lnTo>
                <a:lnTo>
                  <a:pt x="647826" y="68353"/>
                </a:lnTo>
                <a:close/>
              </a:path>
              <a:path w="648969" h="342264">
                <a:moveTo>
                  <a:pt x="237362" y="122201"/>
                </a:moveTo>
                <a:lnTo>
                  <a:pt x="236219" y="123852"/>
                </a:lnTo>
                <a:lnTo>
                  <a:pt x="237046" y="122913"/>
                </a:lnTo>
                <a:lnTo>
                  <a:pt x="237362" y="122201"/>
                </a:lnTo>
                <a:close/>
              </a:path>
              <a:path w="648969" h="342264">
                <a:moveTo>
                  <a:pt x="237046" y="122913"/>
                </a:moveTo>
                <a:lnTo>
                  <a:pt x="236219" y="123852"/>
                </a:lnTo>
                <a:lnTo>
                  <a:pt x="236629" y="123852"/>
                </a:lnTo>
                <a:lnTo>
                  <a:pt x="237046" y="122913"/>
                </a:lnTo>
                <a:close/>
              </a:path>
              <a:path w="648969" h="342264">
                <a:moveTo>
                  <a:pt x="242824" y="116613"/>
                </a:moveTo>
                <a:lnTo>
                  <a:pt x="241045" y="117248"/>
                </a:lnTo>
                <a:lnTo>
                  <a:pt x="238122" y="118217"/>
                </a:lnTo>
                <a:lnTo>
                  <a:pt x="235172" y="122938"/>
                </a:lnTo>
                <a:lnTo>
                  <a:pt x="239237" y="120423"/>
                </a:lnTo>
                <a:lnTo>
                  <a:pt x="240355" y="119153"/>
                </a:lnTo>
                <a:lnTo>
                  <a:pt x="239902" y="119153"/>
                </a:lnTo>
                <a:lnTo>
                  <a:pt x="241807" y="117502"/>
                </a:lnTo>
                <a:lnTo>
                  <a:pt x="242824" y="116613"/>
                </a:lnTo>
                <a:close/>
              </a:path>
              <a:path w="648969" h="342264">
                <a:moveTo>
                  <a:pt x="237672" y="122201"/>
                </a:moveTo>
                <a:lnTo>
                  <a:pt x="237362" y="122201"/>
                </a:lnTo>
                <a:lnTo>
                  <a:pt x="237046" y="122913"/>
                </a:lnTo>
                <a:lnTo>
                  <a:pt x="237672" y="122201"/>
                </a:lnTo>
                <a:close/>
              </a:path>
              <a:path w="648969" h="342264">
                <a:moveTo>
                  <a:pt x="246663" y="115851"/>
                </a:moveTo>
                <a:lnTo>
                  <a:pt x="244220" y="115851"/>
                </a:lnTo>
                <a:lnTo>
                  <a:pt x="241285" y="118096"/>
                </a:lnTo>
                <a:lnTo>
                  <a:pt x="239222" y="120440"/>
                </a:lnTo>
                <a:lnTo>
                  <a:pt x="246663" y="115851"/>
                </a:lnTo>
                <a:close/>
              </a:path>
              <a:path w="648969" h="342264">
                <a:moveTo>
                  <a:pt x="241807" y="117502"/>
                </a:moveTo>
                <a:lnTo>
                  <a:pt x="239902" y="119153"/>
                </a:lnTo>
                <a:lnTo>
                  <a:pt x="241285" y="118096"/>
                </a:lnTo>
                <a:lnTo>
                  <a:pt x="241807" y="117502"/>
                </a:lnTo>
                <a:close/>
              </a:path>
              <a:path w="648969" h="342264">
                <a:moveTo>
                  <a:pt x="241285" y="118096"/>
                </a:moveTo>
                <a:lnTo>
                  <a:pt x="239902" y="119153"/>
                </a:lnTo>
                <a:lnTo>
                  <a:pt x="240355" y="119153"/>
                </a:lnTo>
                <a:lnTo>
                  <a:pt x="241285" y="118096"/>
                </a:lnTo>
                <a:close/>
              </a:path>
              <a:path w="648969" h="342264">
                <a:moveTo>
                  <a:pt x="280476" y="94999"/>
                </a:moveTo>
                <a:lnTo>
                  <a:pt x="238251" y="118010"/>
                </a:lnTo>
                <a:lnTo>
                  <a:pt x="238122" y="118217"/>
                </a:lnTo>
                <a:lnTo>
                  <a:pt x="241045" y="117248"/>
                </a:lnTo>
                <a:lnTo>
                  <a:pt x="242824" y="116613"/>
                </a:lnTo>
                <a:lnTo>
                  <a:pt x="243048" y="116613"/>
                </a:lnTo>
                <a:lnTo>
                  <a:pt x="244220" y="115851"/>
                </a:lnTo>
                <a:lnTo>
                  <a:pt x="246663" y="115851"/>
                </a:lnTo>
                <a:lnTo>
                  <a:pt x="280476" y="94999"/>
                </a:lnTo>
                <a:close/>
              </a:path>
              <a:path w="648969" h="342264">
                <a:moveTo>
                  <a:pt x="244220" y="115851"/>
                </a:moveTo>
                <a:lnTo>
                  <a:pt x="241681" y="117502"/>
                </a:lnTo>
                <a:lnTo>
                  <a:pt x="241285" y="118096"/>
                </a:lnTo>
                <a:lnTo>
                  <a:pt x="244220" y="115851"/>
                </a:lnTo>
                <a:close/>
              </a:path>
              <a:path w="648969" h="342264">
                <a:moveTo>
                  <a:pt x="243048" y="116613"/>
                </a:moveTo>
                <a:lnTo>
                  <a:pt x="242824" y="116613"/>
                </a:lnTo>
                <a:lnTo>
                  <a:pt x="241681" y="117502"/>
                </a:lnTo>
                <a:lnTo>
                  <a:pt x="243048" y="1166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89276" y="3572128"/>
            <a:ext cx="745490" cy="649605"/>
          </a:xfrm>
          <a:custGeom>
            <a:avLst/>
            <a:gdLst/>
            <a:ahLst/>
            <a:cxnLst/>
            <a:rect l="l" t="t" r="r" b="b"/>
            <a:pathLst>
              <a:path w="745489" h="649604">
                <a:moveTo>
                  <a:pt x="545272" y="117400"/>
                </a:moveTo>
                <a:lnTo>
                  <a:pt x="497459" y="138811"/>
                </a:lnTo>
                <a:lnTo>
                  <a:pt x="445388" y="154051"/>
                </a:lnTo>
                <a:lnTo>
                  <a:pt x="390398" y="162179"/>
                </a:lnTo>
                <a:lnTo>
                  <a:pt x="360680" y="163322"/>
                </a:lnTo>
                <a:lnTo>
                  <a:pt x="341884" y="164211"/>
                </a:lnTo>
                <a:lnTo>
                  <a:pt x="288417" y="175641"/>
                </a:lnTo>
                <a:lnTo>
                  <a:pt x="237744" y="198501"/>
                </a:lnTo>
                <a:lnTo>
                  <a:pt x="190626" y="231013"/>
                </a:lnTo>
                <a:lnTo>
                  <a:pt x="161039" y="257302"/>
                </a:lnTo>
                <a:lnTo>
                  <a:pt x="133731" y="286766"/>
                </a:lnTo>
                <a:lnTo>
                  <a:pt x="108076" y="319278"/>
                </a:lnTo>
                <a:lnTo>
                  <a:pt x="84709" y="354457"/>
                </a:lnTo>
                <a:lnTo>
                  <a:pt x="63754" y="391922"/>
                </a:lnTo>
                <a:lnTo>
                  <a:pt x="45212" y="431419"/>
                </a:lnTo>
                <a:lnTo>
                  <a:pt x="29591" y="472694"/>
                </a:lnTo>
                <a:lnTo>
                  <a:pt x="17018" y="515366"/>
                </a:lnTo>
                <a:lnTo>
                  <a:pt x="7619" y="559181"/>
                </a:lnTo>
                <a:lnTo>
                  <a:pt x="2031" y="603758"/>
                </a:lnTo>
                <a:lnTo>
                  <a:pt x="0" y="647319"/>
                </a:lnTo>
                <a:lnTo>
                  <a:pt x="76200" y="649097"/>
                </a:lnTo>
                <a:lnTo>
                  <a:pt x="76707" y="628142"/>
                </a:lnTo>
                <a:lnTo>
                  <a:pt x="77978" y="608965"/>
                </a:lnTo>
                <a:lnTo>
                  <a:pt x="83057" y="570611"/>
                </a:lnTo>
                <a:lnTo>
                  <a:pt x="91186" y="532638"/>
                </a:lnTo>
                <a:lnTo>
                  <a:pt x="102235" y="495681"/>
                </a:lnTo>
                <a:lnTo>
                  <a:pt x="115950" y="459740"/>
                </a:lnTo>
                <a:lnTo>
                  <a:pt x="140969" y="408940"/>
                </a:lnTo>
                <a:lnTo>
                  <a:pt x="170658" y="362712"/>
                </a:lnTo>
                <a:lnTo>
                  <a:pt x="203962" y="322326"/>
                </a:lnTo>
                <a:lnTo>
                  <a:pt x="239775" y="289179"/>
                </a:lnTo>
                <a:lnTo>
                  <a:pt x="277241" y="263652"/>
                </a:lnTo>
                <a:lnTo>
                  <a:pt x="314960" y="247142"/>
                </a:lnTo>
                <a:lnTo>
                  <a:pt x="377951" y="239141"/>
                </a:lnTo>
                <a:lnTo>
                  <a:pt x="394716" y="238252"/>
                </a:lnTo>
                <a:lnTo>
                  <a:pt x="419584" y="235598"/>
                </a:lnTo>
                <a:lnTo>
                  <a:pt x="423237" y="222986"/>
                </a:lnTo>
                <a:lnTo>
                  <a:pt x="432688" y="211201"/>
                </a:lnTo>
                <a:lnTo>
                  <a:pt x="545272" y="117400"/>
                </a:lnTo>
                <a:close/>
              </a:path>
              <a:path w="745489" h="649604">
                <a:moveTo>
                  <a:pt x="695168" y="49403"/>
                </a:moveTo>
                <a:lnTo>
                  <a:pt x="629157" y="49403"/>
                </a:lnTo>
                <a:lnTo>
                  <a:pt x="691769" y="92710"/>
                </a:lnTo>
                <a:lnTo>
                  <a:pt x="688086" y="97917"/>
                </a:lnTo>
                <a:lnTo>
                  <a:pt x="661035" y="128016"/>
                </a:lnTo>
                <a:lnTo>
                  <a:pt x="635946" y="149362"/>
                </a:lnTo>
                <a:lnTo>
                  <a:pt x="670306" y="338201"/>
                </a:lnTo>
                <a:lnTo>
                  <a:pt x="675927" y="352254"/>
                </a:lnTo>
                <a:lnTo>
                  <a:pt x="686133" y="362712"/>
                </a:lnTo>
                <a:lnTo>
                  <a:pt x="699506" y="368597"/>
                </a:lnTo>
                <a:lnTo>
                  <a:pt x="714628" y="368935"/>
                </a:lnTo>
                <a:lnTo>
                  <a:pt x="728680" y="363313"/>
                </a:lnTo>
                <a:lnTo>
                  <a:pt x="739124" y="353107"/>
                </a:lnTo>
                <a:lnTo>
                  <a:pt x="744972" y="339734"/>
                </a:lnTo>
                <a:lnTo>
                  <a:pt x="745236" y="324612"/>
                </a:lnTo>
                <a:lnTo>
                  <a:pt x="695168" y="49403"/>
                </a:lnTo>
                <a:close/>
              </a:path>
              <a:path w="745489" h="649604">
                <a:moveTo>
                  <a:pt x="589533" y="179695"/>
                </a:moveTo>
                <a:lnTo>
                  <a:pt x="550037" y="199644"/>
                </a:lnTo>
                <a:lnTo>
                  <a:pt x="490600" y="220980"/>
                </a:lnTo>
                <a:lnTo>
                  <a:pt x="426847" y="234823"/>
                </a:lnTo>
                <a:lnTo>
                  <a:pt x="419584" y="235598"/>
                </a:lnTo>
                <a:lnTo>
                  <a:pt x="419179" y="236997"/>
                </a:lnTo>
                <a:lnTo>
                  <a:pt x="420669" y="251509"/>
                </a:lnTo>
                <a:lnTo>
                  <a:pt x="427863" y="264795"/>
                </a:lnTo>
                <a:lnTo>
                  <a:pt x="439648" y="274266"/>
                </a:lnTo>
                <a:lnTo>
                  <a:pt x="453659" y="278368"/>
                </a:lnTo>
                <a:lnTo>
                  <a:pt x="468171" y="276921"/>
                </a:lnTo>
                <a:lnTo>
                  <a:pt x="481456" y="269748"/>
                </a:lnTo>
                <a:lnTo>
                  <a:pt x="589533" y="179695"/>
                </a:lnTo>
                <a:close/>
              </a:path>
              <a:path w="745489" h="649604">
                <a:moveTo>
                  <a:pt x="629157" y="49403"/>
                </a:moveTo>
                <a:lnTo>
                  <a:pt x="601853" y="78867"/>
                </a:lnTo>
                <a:lnTo>
                  <a:pt x="566038" y="105410"/>
                </a:lnTo>
                <a:lnTo>
                  <a:pt x="545272" y="117400"/>
                </a:lnTo>
                <a:lnTo>
                  <a:pt x="432688" y="211201"/>
                </a:lnTo>
                <a:lnTo>
                  <a:pt x="423237" y="222986"/>
                </a:lnTo>
                <a:lnTo>
                  <a:pt x="419584" y="235598"/>
                </a:lnTo>
                <a:lnTo>
                  <a:pt x="426847" y="234823"/>
                </a:lnTo>
                <a:lnTo>
                  <a:pt x="490600" y="220980"/>
                </a:lnTo>
                <a:lnTo>
                  <a:pt x="550037" y="199644"/>
                </a:lnTo>
                <a:lnTo>
                  <a:pt x="589533" y="179695"/>
                </a:lnTo>
                <a:lnTo>
                  <a:pt x="634628" y="142120"/>
                </a:lnTo>
                <a:lnTo>
                  <a:pt x="622935" y="77851"/>
                </a:lnTo>
                <a:lnTo>
                  <a:pt x="670286" y="77851"/>
                </a:lnTo>
                <a:lnTo>
                  <a:pt x="629157" y="49403"/>
                </a:lnTo>
                <a:close/>
              </a:path>
              <a:path w="745489" h="649604">
                <a:moveTo>
                  <a:pt x="634628" y="142120"/>
                </a:moveTo>
                <a:lnTo>
                  <a:pt x="589533" y="179695"/>
                </a:lnTo>
                <a:lnTo>
                  <a:pt x="603757" y="171577"/>
                </a:lnTo>
                <a:lnTo>
                  <a:pt x="628142" y="155321"/>
                </a:lnTo>
                <a:lnTo>
                  <a:pt x="635946" y="149362"/>
                </a:lnTo>
                <a:lnTo>
                  <a:pt x="634628" y="142120"/>
                </a:lnTo>
                <a:close/>
              </a:path>
              <a:path w="745489" h="649604">
                <a:moveTo>
                  <a:pt x="670286" y="77851"/>
                </a:moveTo>
                <a:lnTo>
                  <a:pt x="622935" y="77851"/>
                </a:lnTo>
                <a:lnTo>
                  <a:pt x="684784" y="100330"/>
                </a:lnTo>
                <a:lnTo>
                  <a:pt x="634628" y="142120"/>
                </a:lnTo>
                <a:lnTo>
                  <a:pt x="635946" y="149362"/>
                </a:lnTo>
                <a:lnTo>
                  <a:pt x="639953" y="146304"/>
                </a:lnTo>
                <a:lnTo>
                  <a:pt x="650875" y="137160"/>
                </a:lnTo>
                <a:lnTo>
                  <a:pt x="679576" y="108331"/>
                </a:lnTo>
                <a:lnTo>
                  <a:pt x="691769" y="92710"/>
                </a:lnTo>
                <a:lnTo>
                  <a:pt x="670286" y="77851"/>
                </a:lnTo>
                <a:close/>
              </a:path>
              <a:path w="745489" h="649604">
                <a:moveTo>
                  <a:pt x="622935" y="77851"/>
                </a:moveTo>
                <a:lnTo>
                  <a:pt x="634628" y="142120"/>
                </a:lnTo>
                <a:lnTo>
                  <a:pt x="684784" y="100330"/>
                </a:lnTo>
                <a:lnTo>
                  <a:pt x="622935" y="77851"/>
                </a:lnTo>
                <a:close/>
              </a:path>
              <a:path w="745489" h="649604">
                <a:moveTo>
                  <a:pt x="686181" y="0"/>
                </a:moveTo>
                <a:lnTo>
                  <a:pt x="545272" y="117400"/>
                </a:lnTo>
                <a:lnTo>
                  <a:pt x="566038" y="105410"/>
                </a:lnTo>
                <a:lnTo>
                  <a:pt x="585343" y="92202"/>
                </a:lnTo>
                <a:lnTo>
                  <a:pt x="616331" y="64770"/>
                </a:lnTo>
                <a:lnTo>
                  <a:pt x="629157" y="49403"/>
                </a:lnTo>
                <a:lnTo>
                  <a:pt x="695168" y="49403"/>
                </a:lnTo>
                <a:lnTo>
                  <a:pt x="68618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9205" y="3253613"/>
            <a:ext cx="342900" cy="1044575"/>
          </a:xfrm>
          <a:custGeom>
            <a:avLst/>
            <a:gdLst/>
            <a:ahLst/>
            <a:cxnLst/>
            <a:rect l="l" t="t" r="r" b="b"/>
            <a:pathLst>
              <a:path w="342900" h="1044575">
                <a:moveTo>
                  <a:pt x="33226" y="701484"/>
                </a:moveTo>
                <a:lnTo>
                  <a:pt x="18913" y="706247"/>
                </a:lnTo>
                <a:lnTo>
                  <a:pt x="7512" y="716258"/>
                </a:lnTo>
                <a:lnTo>
                  <a:pt x="1053" y="729376"/>
                </a:lnTo>
                <a:lnTo>
                  <a:pt x="0" y="743948"/>
                </a:lnTo>
                <a:lnTo>
                  <a:pt x="4816" y="758317"/>
                </a:lnTo>
                <a:lnTo>
                  <a:pt x="169154" y="1044448"/>
                </a:lnTo>
                <a:lnTo>
                  <a:pt x="213672" y="969263"/>
                </a:lnTo>
                <a:lnTo>
                  <a:pt x="207762" y="969263"/>
                </a:lnTo>
                <a:lnTo>
                  <a:pt x="131562" y="968375"/>
                </a:lnTo>
                <a:lnTo>
                  <a:pt x="131816" y="946023"/>
                </a:lnTo>
                <a:lnTo>
                  <a:pt x="132832" y="898144"/>
                </a:lnTo>
                <a:lnTo>
                  <a:pt x="134102" y="851281"/>
                </a:lnTo>
                <a:lnTo>
                  <a:pt x="134815" y="831687"/>
                </a:lnTo>
                <a:lnTo>
                  <a:pt x="70856" y="720344"/>
                </a:lnTo>
                <a:lnTo>
                  <a:pt x="60900" y="708961"/>
                </a:lnTo>
                <a:lnTo>
                  <a:pt x="47789" y="702532"/>
                </a:lnTo>
                <a:lnTo>
                  <a:pt x="33226" y="701484"/>
                </a:lnTo>
                <a:close/>
              </a:path>
              <a:path w="342900" h="1044575">
                <a:moveTo>
                  <a:pt x="134815" y="831687"/>
                </a:moveTo>
                <a:lnTo>
                  <a:pt x="134102" y="851281"/>
                </a:lnTo>
                <a:lnTo>
                  <a:pt x="132788" y="900176"/>
                </a:lnTo>
                <a:lnTo>
                  <a:pt x="131816" y="946023"/>
                </a:lnTo>
                <a:lnTo>
                  <a:pt x="131562" y="968375"/>
                </a:lnTo>
                <a:lnTo>
                  <a:pt x="207762" y="969263"/>
                </a:lnTo>
                <a:lnTo>
                  <a:pt x="207992" y="949832"/>
                </a:lnTo>
                <a:lnTo>
                  <a:pt x="202682" y="949832"/>
                </a:lnTo>
                <a:lnTo>
                  <a:pt x="136896" y="949451"/>
                </a:lnTo>
                <a:lnTo>
                  <a:pt x="170181" y="893254"/>
                </a:lnTo>
                <a:lnTo>
                  <a:pt x="134815" y="831687"/>
                </a:lnTo>
                <a:close/>
              </a:path>
              <a:path w="342900" h="1044575">
                <a:moveTo>
                  <a:pt x="309649" y="703327"/>
                </a:moveTo>
                <a:lnTo>
                  <a:pt x="271770" y="721741"/>
                </a:lnTo>
                <a:lnTo>
                  <a:pt x="211330" y="823782"/>
                </a:lnTo>
                <a:lnTo>
                  <a:pt x="209032" y="900176"/>
                </a:lnTo>
                <a:lnTo>
                  <a:pt x="208054" y="946023"/>
                </a:lnTo>
                <a:lnTo>
                  <a:pt x="207762" y="969263"/>
                </a:lnTo>
                <a:lnTo>
                  <a:pt x="213672" y="969263"/>
                </a:lnTo>
                <a:lnTo>
                  <a:pt x="337302" y="760476"/>
                </a:lnTo>
                <a:lnTo>
                  <a:pt x="342308" y="746230"/>
                </a:lnTo>
                <a:lnTo>
                  <a:pt x="341445" y="731662"/>
                </a:lnTo>
                <a:lnTo>
                  <a:pt x="335176" y="718452"/>
                </a:lnTo>
                <a:lnTo>
                  <a:pt x="323967" y="708279"/>
                </a:lnTo>
                <a:lnTo>
                  <a:pt x="309649" y="703327"/>
                </a:lnTo>
                <a:close/>
              </a:path>
              <a:path w="342900" h="1044575">
                <a:moveTo>
                  <a:pt x="170181" y="893254"/>
                </a:moveTo>
                <a:lnTo>
                  <a:pt x="136896" y="949451"/>
                </a:lnTo>
                <a:lnTo>
                  <a:pt x="202682" y="949832"/>
                </a:lnTo>
                <a:lnTo>
                  <a:pt x="170181" y="893254"/>
                </a:lnTo>
                <a:close/>
              </a:path>
              <a:path w="342900" h="1044575">
                <a:moveTo>
                  <a:pt x="211330" y="823782"/>
                </a:moveTo>
                <a:lnTo>
                  <a:pt x="170181" y="893254"/>
                </a:lnTo>
                <a:lnTo>
                  <a:pt x="202682" y="949832"/>
                </a:lnTo>
                <a:lnTo>
                  <a:pt x="207992" y="949832"/>
                </a:lnTo>
                <a:lnTo>
                  <a:pt x="208054" y="946023"/>
                </a:lnTo>
                <a:lnTo>
                  <a:pt x="209087" y="898144"/>
                </a:lnTo>
                <a:lnTo>
                  <a:pt x="210302" y="853948"/>
                </a:lnTo>
                <a:lnTo>
                  <a:pt x="211330" y="823782"/>
                </a:lnTo>
                <a:close/>
              </a:path>
              <a:path w="342900" h="1044575">
                <a:moveTo>
                  <a:pt x="176437" y="495491"/>
                </a:moveTo>
                <a:lnTo>
                  <a:pt x="172837" y="500253"/>
                </a:lnTo>
                <a:lnTo>
                  <a:pt x="171186" y="502538"/>
                </a:lnTo>
                <a:lnTo>
                  <a:pt x="169662" y="504570"/>
                </a:lnTo>
                <a:lnTo>
                  <a:pt x="168265" y="506856"/>
                </a:lnTo>
                <a:lnTo>
                  <a:pt x="167249" y="509143"/>
                </a:lnTo>
                <a:lnTo>
                  <a:pt x="165471" y="512953"/>
                </a:lnTo>
                <a:lnTo>
                  <a:pt x="156073" y="550163"/>
                </a:lnTo>
                <a:lnTo>
                  <a:pt x="149469" y="599820"/>
                </a:lnTo>
                <a:lnTo>
                  <a:pt x="145151" y="647064"/>
                </a:lnTo>
                <a:lnTo>
                  <a:pt x="143754" y="664337"/>
                </a:lnTo>
                <a:lnTo>
                  <a:pt x="141030" y="702532"/>
                </a:lnTo>
                <a:lnTo>
                  <a:pt x="138801" y="741426"/>
                </a:lnTo>
                <a:lnTo>
                  <a:pt x="136769" y="783717"/>
                </a:lnTo>
                <a:lnTo>
                  <a:pt x="134815" y="831687"/>
                </a:lnTo>
                <a:lnTo>
                  <a:pt x="170181" y="893254"/>
                </a:lnTo>
                <a:lnTo>
                  <a:pt x="211330" y="823782"/>
                </a:lnTo>
                <a:lnTo>
                  <a:pt x="211826" y="809244"/>
                </a:lnTo>
                <a:lnTo>
                  <a:pt x="214255" y="758317"/>
                </a:lnTo>
                <a:lnTo>
                  <a:pt x="217186" y="706247"/>
                </a:lnTo>
                <a:lnTo>
                  <a:pt x="221097" y="653288"/>
                </a:lnTo>
                <a:lnTo>
                  <a:pt x="222367" y="637413"/>
                </a:lnTo>
                <a:lnTo>
                  <a:pt x="223764" y="622554"/>
                </a:lnTo>
                <a:lnTo>
                  <a:pt x="225161" y="608457"/>
                </a:lnTo>
                <a:lnTo>
                  <a:pt x="226685" y="595376"/>
                </a:lnTo>
                <a:lnTo>
                  <a:pt x="228209" y="583438"/>
                </a:lnTo>
                <a:lnTo>
                  <a:pt x="229479" y="573151"/>
                </a:lnTo>
                <a:lnTo>
                  <a:pt x="231003" y="563753"/>
                </a:lnTo>
                <a:lnTo>
                  <a:pt x="232062" y="557784"/>
                </a:lnTo>
                <a:lnTo>
                  <a:pt x="218938" y="557784"/>
                </a:lnTo>
                <a:lnTo>
                  <a:pt x="233594" y="545960"/>
                </a:lnTo>
                <a:lnTo>
                  <a:pt x="236464" y="541147"/>
                </a:lnTo>
                <a:lnTo>
                  <a:pt x="239631" y="541147"/>
                </a:lnTo>
                <a:lnTo>
                  <a:pt x="252438" y="503936"/>
                </a:lnTo>
                <a:lnTo>
                  <a:pt x="173980" y="503936"/>
                </a:lnTo>
                <a:lnTo>
                  <a:pt x="174107" y="502793"/>
                </a:lnTo>
                <a:lnTo>
                  <a:pt x="174587" y="501961"/>
                </a:lnTo>
                <a:lnTo>
                  <a:pt x="176266" y="496316"/>
                </a:lnTo>
                <a:lnTo>
                  <a:pt x="176437" y="495491"/>
                </a:lnTo>
                <a:close/>
              </a:path>
              <a:path w="342900" h="1044575">
                <a:moveTo>
                  <a:pt x="233594" y="545960"/>
                </a:moveTo>
                <a:lnTo>
                  <a:pt x="218938" y="557784"/>
                </a:lnTo>
                <a:lnTo>
                  <a:pt x="220589" y="557022"/>
                </a:lnTo>
                <a:lnTo>
                  <a:pt x="222367" y="556260"/>
                </a:lnTo>
                <a:lnTo>
                  <a:pt x="228590" y="553466"/>
                </a:lnTo>
                <a:lnTo>
                  <a:pt x="233754" y="549262"/>
                </a:lnTo>
                <a:lnTo>
                  <a:pt x="234078" y="547751"/>
                </a:lnTo>
                <a:lnTo>
                  <a:pt x="232527" y="547751"/>
                </a:lnTo>
                <a:lnTo>
                  <a:pt x="233594" y="545960"/>
                </a:lnTo>
                <a:close/>
              </a:path>
              <a:path w="342900" h="1044575">
                <a:moveTo>
                  <a:pt x="233754" y="549262"/>
                </a:moveTo>
                <a:lnTo>
                  <a:pt x="228590" y="553466"/>
                </a:lnTo>
                <a:lnTo>
                  <a:pt x="222367" y="556260"/>
                </a:lnTo>
                <a:lnTo>
                  <a:pt x="220589" y="557022"/>
                </a:lnTo>
                <a:lnTo>
                  <a:pt x="218938" y="557784"/>
                </a:lnTo>
                <a:lnTo>
                  <a:pt x="232062" y="557784"/>
                </a:lnTo>
                <a:lnTo>
                  <a:pt x="232400" y="555879"/>
                </a:lnTo>
                <a:lnTo>
                  <a:pt x="233754" y="549262"/>
                </a:lnTo>
                <a:close/>
              </a:path>
              <a:path w="342900" h="1044575">
                <a:moveTo>
                  <a:pt x="239631" y="541147"/>
                </a:moveTo>
                <a:lnTo>
                  <a:pt x="236464" y="541147"/>
                </a:lnTo>
                <a:lnTo>
                  <a:pt x="234686" y="544830"/>
                </a:lnTo>
                <a:lnTo>
                  <a:pt x="233754" y="549262"/>
                </a:lnTo>
                <a:lnTo>
                  <a:pt x="234051" y="549020"/>
                </a:lnTo>
                <a:lnTo>
                  <a:pt x="237988" y="543432"/>
                </a:lnTo>
                <a:lnTo>
                  <a:pt x="239631" y="541147"/>
                </a:lnTo>
                <a:close/>
              </a:path>
              <a:path w="342900" h="1044575">
                <a:moveTo>
                  <a:pt x="234051" y="545592"/>
                </a:moveTo>
                <a:lnTo>
                  <a:pt x="233594" y="545960"/>
                </a:lnTo>
                <a:lnTo>
                  <a:pt x="232527" y="547751"/>
                </a:lnTo>
                <a:lnTo>
                  <a:pt x="234051" y="545592"/>
                </a:lnTo>
                <a:close/>
              </a:path>
              <a:path w="342900" h="1044575">
                <a:moveTo>
                  <a:pt x="234533" y="545592"/>
                </a:moveTo>
                <a:lnTo>
                  <a:pt x="234051" y="545592"/>
                </a:lnTo>
                <a:lnTo>
                  <a:pt x="232527" y="547751"/>
                </a:lnTo>
                <a:lnTo>
                  <a:pt x="234078" y="547751"/>
                </a:lnTo>
                <a:lnTo>
                  <a:pt x="234533" y="545592"/>
                </a:lnTo>
                <a:close/>
              </a:path>
              <a:path w="342900" h="1044575">
                <a:moveTo>
                  <a:pt x="236464" y="541147"/>
                </a:moveTo>
                <a:lnTo>
                  <a:pt x="233594" y="545960"/>
                </a:lnTo>
                <a:lnTo>
                  <a:pt x="234051" y="545592"/>
                </a:lnTo>
                <a:lnTo>
                  <a:pt x="234533" y="545592"/>
                </a:lnTo>
                <a:lnTo>
                  <a:pt x="234686" y="544830"/>
                </a:lnTo>
                <a:lnTo>
                  <a:pt x="236464" y="541147"/>
                </a:lnTo>
                <a:close/>
              </a:path>
              <a:path w="342900" h="1044575">
                <a:moveTo>
                  <a:pt x="255474" y="486663"/>
                </a:moveTo>
                <a:lnTo>
                  <a:pt x="191379" y="486663"/>
                </a:lnTo>
                <a:lnTo>
                  <a:pt x="176380" y="498857"/>
                </a:lnTo>
                <a:lnTo>
                  <a:pt x="174587" y="501961"/>
                </a:lnTo>
                <a:lnTo>
                  <a:pt x="173980" y="503936"/>
                </a:lnTo>
                <a:lnTo>
                  <a:pt x="252438" y="503936"/>
                </a:lnTo>
                <a:lnTo>
                  <a:pt x="254371" y="493522"/>
                </a:lnTo>
                <a:lnTo>
                  <a:pt x="255474" y="486663"/>
                </a:lnTo>
                <a:close/>
              </a:path>
              <a:path w="342900" h="1044575">
                <a:moveTo>
                  <a:pt x="191379" y="486663"/>
                </a:moveTo>
                <a:lnTo>
                  <a:pt x="189728" y="487425"/>
                </a:lnTo>
                <a:lnTo>
                  <a:pt x="187950" y="488188"/>
                </a:lnTo>
                <a:lnTo>
                  <a:pt x="181981" y="490855"/>
                </a:lnTo>
                <a:lnTo>
                  <a:pt x="176774" y="495045"/>
                </a:lnTo>
                <a:lnTo>
                  <a:pt x="176437" y="495491"/>
                </a:lnTo>
                <a:lnTo>
                  <a:pt x="176266" y="496316"/>
                </a:lnTo>
                <a:lnTo>
                  <a:pt x="174996" y="500634"/>
                </a:lnTo>
                <a:lnTo>
                  <a:pt x="174587" y="501961"/>
                </a:lnTo>
                <a:lnTo>
                  <a:pt x="176088" y="499363"/>
                </a:lnTo>
                <a:lnTo>
                  <a:pt x="175758" y="499363"/>
                </a:lnTo>
                <a:lnTo>
                  <a:pt x="177409" y="497078"/>
                </a:lnTo>
                <a:lnTo>
                  <a:pt x="178569" y="497078"/>
                </a:lnTo>
                <a:lnTo>
                  <a:pt x="191379" y="486663"/>
                </a:lnTo>
                <a:close/>
              </a:path>
              <a:path w="342900" h="1044575">
                <a:moveTo>
                  <a:pt x="177409" y="497078"/>
                </a:moveTo>
                <a:lnTo>
                  <a:pt x="175758" y="499363"/>
                </a:lnTo>
                <a:lnTo>
                  <a:pt x="176380" y="498857"/>
                </a:lnTo>
                <a:lnTo>
                  <a:pt x="177409" y="497078"/>
                </a:lnTo>
                <a:close/>
              </a:path>
              <a:path w="342900" h="1044575">
                <a:moveTo>
                  <a:pt x="176380" y="498857"/>
                </a:moveTo>
                <a:lnTo>
                  <a:pt x="175758" y="499363"/>
                </a:lnTo>
                <a:lnTo>
                  <a:pt x="176088" y="499363"/>
                </a:lnTo>
                <a:lnTo>
                  <a:pt x="176380" y="498857"/>
                </a:lnTo>
                <a:close/>
              </a:path>
              <a:path w="342900" h="1044575">
                <a:moveTo>
                  <a:pt x="178569" y="497078"/>
                </a:moveTo>
                <a:lnTo>
                  <a:pt x="177409" y="497078"/>
                </a:lnTo>
                <a:lnTo>
                  <a:pt x="176380" y="498857"/>
                </a:lnTo>
                <a:lnTo>
                  <a:pt x="178569" y="497078"/>
                </a:lnTo>
                <a:close/>
              </a:path>
              <a:path w="342900" h="1044575">
                <a:moveTo>
                  <a:pt x="203063" y="0"/>
                </a:moveTo>
                <a:lnTo>
                  <a:pt x="202932" y="49149"/>
                </a:lnTo>
                <a:lnTo>
                  <a:pt x="202282" y="97916"/>
                </a:lnTo>
                <a:lnTo>
                  <a:pt x="201236" y="146176"/>
                </a:lnTo>
                <a:lnTo>
                  <a:pt x="200015" y="190881"/>
                </a:lnTo>
                <a:lnTo>
                  <a:pt x="198244" y="238378"/>
                </a:lnTo>
                <a:lnTo>
                  <a:pt x="195443" y="298831"/>
                </a:lnTo>
                <a:lnTo>
                  <a:pt x="193157" y="338074"/>
                </a:lnTo>
                <a:lnTo>
                  <a:pt x="189220" y="391160"/>
                </a:lnTo>
                <a:lnTo>
                  <a:pt x="187950" y="407416"/>
                </a:lnTo>
                <a:lnTo>
                  <a:pt x="186553" y="422275"/>
                </a:lnTo>
                <a:lnTo>
                  <a:pt x="185029" y="436244"/>
                </a:lnTo>
                <a:lnTo>
                  <a:pt x="183632" y="449453"/>
                </a:lnTo>
                <a:lnTo>
                  <a:pt x="177663" y="489585"/>
                </a:lnTo>
                <a:lnTo>
                  <a:pt x="176437" y="495491"/>
                </a:lnTo>
                <a:lnTo>
                  <a:pt x="176774" y="495045"/>
                </a:lnTo>
                <a:lnTo>
                  <a:pt x="181981" y="490855"/>
                </a:lnTo>
                <a:lnTo>
                  <a:pt x="187950" y="488188"/>
                </a:lnTo>
                <a:lnTo>
                  <a:pt x="189728" y="487425"/>
                </a:lnTo>
                <a:lnTo>
                  <a:pt x="191379" y="486663"/>
                </a:lnTo>
                <a:lnTo>
                  <a:pt x="255474" y="486663"/>
                </a:lnTo>
                <a:lnTo>
                  <a:pt x="256149" y="482473"/>
                </a:lnTo>
                <a:lnTo>
                  <a:pt x="260848" y="444245"/>
                </a:lnTo>
                <a:lnTo>
                  <a:pt x="265293" y="397129"/>
                </a:lnTo>
                <a:lnTo>
                  <a:pt x="266563" y="379856"/>
                </a:lnTo>
                <a:lnTo>
                  <a:pt x="267960" y="361569"/>
                </a:lnTo>
                <a:lnTo>
                  <a:pt x="269230" y="342646"/>
                </a:lnTo>
                <a:lnTo>
                  <a:pt x="270373" y="323088"/>
                </a:lnTo>
                <a:lnTo>
                  <a:pt x="271516" y="302640"/>
                </a:lnTo>
                <a:lnTo>
                  <a:pt x="272532" y="281939"/>
                </a:lnTo>
                <a:lnTo>
                  <a:pt x="273675" y="260223"/>
                </a:lnTo>
                <a:lnTo>
                  <a:pt x="274551" y="235458"/>
                </a:lnTo>
                <a:lnTo>
                  <a:pt x="276215" y="192912"/>
                </a:lnTo>
                <a:lnTo>
                  <a:pt x="277522" y="144399"/>
                </a:lnTo>
                <a:lnTo>
                  <a:pt x="278510" y="97027"/>
                </a:lnTo>
                <a:lnTo>
                  <a:pt x="279010" y="48895"/>
                </a:lnTo>
                <a:lnTo>
                  <a:pt x="279263" y="253"/>
                </a:lnTo>
                <a:lnTo>
                  <a:pt x="2030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76058" y="2225039"/>
            <a:ext cx="103505" cy="638810"/>
          </a:xfrm>
          <a:custGeom>
            <a:avLst/>
            <a:gdLst/>
            <a:ahLst/>
            <a:cxnLst/>
            <a:rect l="l" t="t" r="r" b="b"/>
            <a:pathLst>
              <a:path w="103504" h="638810">
                <a:moveTo>
                  <a:pt x="7112" y="542798"/>
                </a:moveTo>
                <a:lnTo>
                  <a:pt x="4064" y="544576"/>
                </a:lnTo>
                <a:lnTo>
                  <a:pt x="1016" y="546226"/>
                </a:lnTo>
                <a:lnTo>
                  <a:pt x="0" y="550163"/>
                </a:lnTo>
                <a:lnTo>
                  <a:pt x="51689" y="638810"/>
                </a:lnTo>
                <a:lnTo>
                  <a:pt x="59020" y="626237"/>
                </a:lnTo>
                <a:lnTo>
                  <a:pt x="45339" y="626237"/>
                </a:lnTo>
                <a:lnTo>
                  <a:pt x="45339" y="602814"/>
                </a:lnTo>
                <a:lnTo>
                  <a:pt x="10922" y="543813"/>
                </a:lnTo>
                <a:lnTo>
                  <a:pt x="7112" y="542798"/>
                </a:lnTo>
                <a:close/>
              </a:path>
              <a:path w="103504" h="638810">
                <a:moveTo>
                  <a:pt x="45339" y="602814"/>
                </a:moveTo>
                <a:lnTo>
                  <a:pt x="45339" y="626237"/>
                </a:lnTo>
                <a:lnTo>
                  <a:pt x="58039" y="626237"/>
                </a:lnTo>
                <a:lnTo>
                  <a:pt x="58039" y="623062"/>
                </a:lnTo>
                <a:lnTo>
                  <a:pt x="46227" y="623062"/>
                </a:lnTo>
                <a:lnTo>
                  <a:pt x="51689" y="613700"/>
                </a:lnTo>
                <a:lnTo>
                  <a:pt x="45339" y="602814"/>
                </a:lnTo>
                <a:close/>
              </a:path>
              <a:path w="103504" h="638810">
                <a:moveTo>
                  <a:pt x="96266" y="542798"/>
                </a:moveTo>
                <a:lnTo>
                  <a:pt x="92456" y="543813"/>
                </a:lnTo>
                <a:lnTo>
                  <a:pt x="58039" y="602814"/>
                </a:lnTo>
                <a:lnTo>
                  <a:pt x="58039" y="626237"/>
                </a:lnTo>
                <a:lnTo>
                  <a:pt x="59020" y="626237"/>
                </a:lnTo>
                <a:lnTo>
                  <a:pt x="103377" y="550163"/>
                </a:lnTo>
                <a:lnTo>
                  <a:pt x="102362" y="546226"/>
                </a:lnTo>
                <a:lnTo>
                  <a:pt x="99314" y="544576"/>
                </a:lnTo>
                <a:lnTo>
                  <a:pt x="96266" y="542798"/>
                </a:lnTo>
                <a:close/>
              </a:path>
              <a:path w="103504" h="638810">
                <a:moveTo>
                  <a:pt x="51689" y="613700"/>
                </a:moveTo>
                <a:lnTo>
                  <a:pt x="46227" y="623062"/>
                </a:lnTo>
                <a:lnTo>
                  <a:pt x="57150" y="623062"/>
                </a:lnTo>
                <a:lnTo>
                  <a:pt x="51689" y="613700"/>
                </a:lnTo>
                <a:close/>
              </a:path>
              <a:path w="103504" h="638810">
                <a:moveTo>
                  <a:pt x="58039" y="602814"/>
                </a:moveTo>
                <a:lnTo>
                  <a:pt x="51689" y="613700"/>
                </a:lnTo>
                <a:lnTo>
                  <a:pt x="57150" y="623062"/>
                </a:lnTo>
                <a:lnTo>
                  <a:pt x="58039" y="623062"/>
                </a:lnTo>
                <a:lnTo>
                  <a:pt x="58039" y="602814"/>
                </a:lnTo>
                <a:close/>
              </a:path>
              <a:path w="103504" h="638810">
                <a:moveTo>
                  <a:pt x="58039" y="0"/>
                </a:moveTo>
                <a:lnTo>
                  <a:pt x="45339" y="0"/>
                </a:lnTo>
                <a:lnTo>
                  <a:pt x="45339" y="602814"/>
                </a:lnTo>
                <a:lnTo>
                  <a:pt x="51689" y="613700"/>
                </a:lnTo>
                <a:lnTo>
                  <a:pt x="58038" y="602814"/>
                </a:lnTo>
                <a:lnTo>
                  <a:pt x="5803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4821" y="1526286"/>
            <a:ext cx="2628900" cy="649605"/>
          </a:xfrm>
          <a:custGeom>
            <a:avLst/>
            <a:gdLst/>
            <a:ahLst/>
            <a:cxnLst/>
            <a:rect l="l" t="t" r="r" b="b"/>
            <a:pathLst>
              <a:path w="2628900" h="649605">
                <a:moveTo>
                  <a:pt x="2520696" y="0"/>
                </a:moveTo>
                <a:lnTo>
                  <a:pt x="108203" y="0"/>
                </a:ln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0" y="541019"/>
                </a:lnTo>
                <a:lnTo>
                  <a:pt x="8495" y="583162"/>
                </a:lnTo>
                <a:lnTo>
                  <a:pt x="31670" y="617553"/>
                </a:lnTo>
                <a:lnTo>
                  <a:pt x="66061" y="640728"/>
                </a:lnTo>
                <a:lnTo>
                  <a:pt x="108203" y="649224"/>
                </a:lnTo>
                <a:lnTo>
                  <a:pt x="2520696" y="649224"/>
                </a:lnTo>
                <a:lnTo>
                  <a:pt x="2562838" y="640728"/>
                </a:lnTo>
                <a:lnTo>
                  <a:pt x="2597229" y="617553"/>
                </a:lnTo>
                <a:lnTo>
                  <a:pt x="2620404" y="583162"/>
                </a:lnTo>
                <a:lnTo>
                  <a:pt x="2628900" y="541019"/>
                </a:lnTo>
                <a:lnTo>
                  <a:pt x="2628900" y="108203"/>
                </a:lnTo>
                <a:lnTo>
                  <a:pt x="2620404" y="66061"/>
                </a:lnTo>
                <a:lnTo>
                  <a:pt x="2597229" y="31670"/>
                </a:lnTo>
                <a:lnTo>
                  <a:pt x="2562838" y="8495"/>
                </a:lnTo>
                <a:lnTo>
                  <a:pt x="2520696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4821" y="1526286"/>
            <a:ext cx="2628900" cy="649605"/>
          </a:xfrm>
          <a:custGeom>
            <a:avLst/>
            <a:gdLst/>
            <a:ahLst/>
            <a:cxnLst/>
            <a:rect l="l" t="t" r="r" b="b"/>
            <a:pathLst>
              <a:path w="2628900" h="649605">
                <a:moveTo>
                  <a:pt x="0" y="108203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2520696" y="0"/>
                </a:lnTo>
                <a:lnTo>
                  <a:pt x="2562838" y="8495"/>
                </a:lnTo>
                <a:lnTo>
                  <a:pt x="2597229" y="31670"/>
                </a:lnTo>
                <a:lnTo>
                  <a:pt x="2620404" y="66061"/>
                </a:lnTo>
                <a:lnTo>
                  <a:pt x="2628900" y="108203"/>
                </a:lnTo>
                <a:lnTo>
                  <a:pt x="2628900" y="541019"/>
                </a:lnTo>
                <a:lnTo>
                  <a:pt x="2620404" y="583162"/>
                </a:lnTo>
                <a:lnTo>
                  <a:pt x="2597229" y="617553"/>
                </a:lnTo>
                <a:lnTo>
                  <a:pt x="2562838" y="640728"/>
                </a:lnTo>
                <a:lnTo>
                  <a:pt x="2520696" y="649224"/>
                </a:lnTo>
                <a:lnTo>
                  <a:pt x="108203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19"/>
                </a:lnTo>
                <a:lnTo>
                  <a:pt x="0" y="108203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03441" y="1691385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Seminiferous</a:t>
            </a:r>
            <a:r>
              <a:rPr sz="1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tubule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33109" y="2864357"/>
            <a:ext cx="2735580" cy="688975"/>
          </a:xfrm>
          <a:custGeom>
            <a:avLst/>
            <a:gdLst/>
            <a:ahLst/>
            <a:cxnLst/>
            <a:rect l="l" t="t" r="r" b="b"/>
            <a:pathLst>
              <a:path w="2735579" h="688975">
                <a:moveTo>
                  <a:pt x="2620771" y="0"/>
                </a:moveTo>
                <a:lnTo>
                  <a:pt x="114807" y="0"/>
                </a:lnTo>
                <a:lnTo>
                  <a:pt x="70133" y="9026"/>
                </a:lnTo>
                <a:lnTo>
                  <a:pt x="33639" y="33639"/>
                </a:lnTo>
                <a:lnTo>
                  <a:pt x="9026" y="70133"/>
                </a:lnTo>
                <a:lnTo>
                  <a:pt x="0" y="114807"/>
                </a:lnTo>
                <a:lnTo>
                  <a:pt x="0" y="574039"/>
                </a:lnTo>
                <a:lnTo>
                  <a:pt x="9026" y="618714"/>
                </a:lnTo>
                <a:lnTo>
                  <a:pt x="33639" y="655208"/>
                </a:lnTo>
                <a:lnTo>
                  <a:pt x="70133" y="679821"/>
                </a:lnTo>
                <a:lnTo>
                  <a:pt x="114807" y="688847"/>
                </a:lnTo>
                <a:lnTo>
                  <a:pt x="2620771" y="688847"/>
                </a:lnTo>
                <a:lnTo>
                  <a:pt x="2665446" y="679821"/>
                </a:lnTo>
                <a:lnTo>
                  <a:pt x="2701940" y="655208"/>
                </a:lnTo>
                <a:lnTo>
                  <a:pt x="2726553" y="618714"/>
                </a:lnTo>
                <a:lnTo>
                  <a:pt x="2735580" y="574039"/>
                </a:lnTo>
                <a:lnTo>
                  <a:pt x="2735580" y="114807"/>
                </a:lnTo>
                <a:lnTo>
                  <a:pt x="2726553" y="70133"/>
                </a:lnTo>
                <a:lnTo>
                  <a:pt x="2701940" y="33639"/>
                </a:lnTo>
                <a:lnTo>
                  <a:pt x="2665446" y="9026"/>
                </a:lnTo>
                <a:lnTo>
                  <a:pt x="2620771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3109" y="2864357"/>
            <a:ext cx="2735580" cy="688975"/>
          </a:xfrm>
          <a:custGeom>
            <a:avLst/>
            <a:gdLst/>
            <a:ahLst/>
            <a:cxnLst/>
            <a:rect l="l" t="t" r="r" b="b"/>
            <a:pathLst>
              <a:path w="2735579" h="688975">
                <a:moveTo>
                  <a:pt x="0" y="114807"/>
                </a:moveTo>
                <a:lnTo>
                  <a:pt x="9026" y="70133"/>
                </a:lnTo>
                <a:lnTo>
                  <a:pt x="33639" y="33639"/>
                </a:lnTo>
                <a:lnTo>
                  <a:pt x="70133" y="9026"/>
                </a:lnTo>
                <a:lnTo>
                  <a:pt x="114807" y="0"/>
                </a:lnTo>
                <a:lnTo>
                  <a:pt x="2620771" y="0"/>
                </a:lnTo>
                <a:lnTo>
                  <a:pt x="2665446" y="9026"/>
                </a:lnTo>
                <a:lnTo>
                  <a:pt x="2701940" y="33639"/>
                </a:lnTo>
                <a:lnTo>
                  <a:pt x="2726553" y="70133"/>
                </a:lnTo>
                <a:lnTo>
                  <a:pt x="2735580" y="114807"/>
                </a:lnTo>
                <a:lnTo>
                  <a:pt x="2735580" y="574039"/>
                </a:lnTo>
                <a:lnTo>
                  <a:pt x="2726553" y="618714"/>
                </a:lnTo>
                <a:lnTo>
                  <a:pt x="2701940" y="655208"/>
                </a:lnTo>
                <a:lnTo>
                  <a:pt x="2665446" y="679821"/>
                </a:lnTo>
                <a:lnTo>
                  <a:pt x="2620771" y="688847"/>
                </a:lnTo>
                <a:lnTo>
                  <a:pt x="114807" y="688847"/>
                </a:lnTo>
                <a:lnTo>
                  <a:pt x="70133" y="679821"/>
                </a:lnTo>
                <a:lnTo>
                  <a:pt x="33639" y="655208"/>
                </a:lnTo>
                <a:lnTo>
                  <a:pt x="9026" y="618714"/>
                </a:lnTo>
                <a:lnTo>
                  <a:pt x="0" y="574039"/>
                </a:lnTo>
                <a:lnTo>
                  <a:pt x="0" y="114807"/>
                </a:lnTo>
                <a:close/>
              </a:path>
            </a:pathLst>
          </a:custGeom>
          <a:ln w="25907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25336" y="2913126"/>
            <a:ext cx="215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330" marR="5080" indent="-596265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Vasa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efferentia</a:t>
            </a:r>
            <a:r>
              <a:rPr sz="18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through  </a:t>
            </a:r>
            <a:r>
              <a:rPr sz="1800" spc="-15" dirty="0">
                <a:solidFill>
                  <a:srgbClr val="FFFFFF"/>
                </a:solidFill>
                <a:latin typeface="Gill Sans MT"/>
                <a:cs typeface="Gill Sans MT"/>
              </a:rPr>
              <a:t>rete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 testis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76058" y="3563111"/>
            <a:ext cx="103505" cy="648335"/>
          </a:xfrm>
          <a:custGeom>
            <a:avLst/>
            <a:gdLst/>
            <a:ahLst/>
            <a:cxnLst/>
            <a:rect l="l" t="t" r="r" b="b"/>
            <a:pathLst>
              <a:path w="103504" h="648335">
                <a:moveTo>
                  <a:pt x="7112" y="552069"/>
                </a:moveTo>
                <a:lnTo>
                  <a:pt x="1016" y="555625"/>
                </a:lnTo>
                <a:lnTo>
                  <a:pt x="0" y="559435"/>
                </a:lnTo>
                <a:lnTo>
                  <a:pt x="51689" y="648081"/>
                </a:lnTo>
                <a:lnTo>
                  <a:pt x="59020" y="635507"/>
                </a:lnTo>
                <a:lnTo>
                  <a:pt x="45339" y="635507"/>
                </a:lnTo>
                <a:lnTo>
                  <a:pt x="45339" y="612085"/>
                </a:lnTo>
                <a:lnTo>
                  <a:pt x="10922" y="553085"/>
                </a:lnTo>
                <a:lnTo>
                  <a:pt x="7112" y="552069"/>
                </a:lnTo>
                <a:close/>
              </a:path>
              <a:path w="103504" h="648335">
                <a:moveTo>
                  <a:pt x="45339" y="612085"/>
                </a:moveTo>
                <a:lnTo>
                  <a:pt x="45339" y="635507"/>
                </a:lnTo>
                <a:lnTo>
                  <a:pt x="58039" y="635507"/>
                </a:lnTo>
                <a:lnTo>
                  <a:pt x="58039" y="632332"/>
                </a:lnTo>
                <a:lnTo>
                  <a:pt x="46227" y="632332"/>
                </a:lnTo>
                <a:lnTo>
                  <a:pt x="51689" y="622971"/>
                </a:lnTo>
                <a:lnTo>
                  <a:pt x="45339" y="612085"/>
                </a:lnTo>
                <a:close/>
              </a:path>
              <a:path w="103504" h="648335">
                <a:moveTo>
                  <a:pt x="96266" y="552069"/>
                </a:moveTo>
                <a:lnTo>
                  <a:pt x="92456" y="553085"/>
                </a:lnTo>
                <a:lnTo>
                  <a:pt x="58039" y="612085"/>
                </a:lnTo>
                <a:lnTo>
                  <a:pt x="58039" y="635507"/>
                </a:lnTo>
                <a:lnTo>
                  <a:pt x="59020" y="635507"/>
                </a:lnTo>
                <a:lnTo>
                  <a:pt x="103377" y="559435"/>
                </a:lnTo>
                <a:lnTo>
                  <a:pt x="102362" y="555625"/>
                </a:lnTo>
                <a:lnTo>
                  <a:pt x="96266" y="552069"/>
                </a:lnTo>
                <a:close/>
              </a:path>
              <a:path w="103504" h="648335">
                <a:moveTo>
                  <a:pt x="51689" y="622971"/>
                </a:moveTo>
                <a:lnTo>
                  <a:pt x="46227" y="632332"/>
                </a:lnTo>
                <a:lnTo>
                  <a:pt x="57150" y="632332"/>
                </a:lnTo>
                <a:lnTo>
                  <a:pt x="51689" y="622971"/>
                </a:lnTo>
                <a:close/>
              </a:path>
              <a:path w="103504" h="648335">
                <a:moveTo>
                  <a:pt x="58039" y="612085"/>
                </a:moveTo>
                <a:lnTo>
                  <a:pt x="51689" y="622971"/>
                </a:lnTo>
                <a:lnTo>
                  <a:pt x="57150" y="632332"/>
                </a:lnTo>
                <a:lnTo>
                  <a:pt x="58039" y="632332"/>
                </a:lnTo>
                <a:lnTo>
                  <a:pt x="58039" y="612085"/>
                </a:lnTo>
                <a:close/>
              </a:path>
              <a:path w="103504" h="648335">
                <a:moveTo>
                  <a:pt x="58039" y="0"/>
                </a:moveTo>
                <a:lnTo>
                  <a:pt x="45339" y="0"/>
                </a:lnTo>
                <a:lnTo>
                  <a:pt x="45339" y="612085"/>
                </a:lnTo>
                <a:lnTo>
                  <a:pt x="51689" y="622971"/>
                </a:lnTo>
                <a:lnTo>
                  <a:pt x="58038" y="612085"/>
                </a:lnTo>
                <a:lnTo>
                  <a:pt x="5803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8329" y="4229861"/>
            <a:ext cx="2880360" cy="696595"/>
          </a:xfrm>
          <a:custGeom>
            <a:avLst/>
            <a:gdLst/>
            <a:ahLst/>
            <a:cxnLst/>
            <a:rect l="l" t="t" r="r" b="b"/>
            <a:pathLst>
              <a:path w="2880359" h="696595">
                <a:moveTo>
                  <a:pt x="2764281" y="0"/>
                </a:moveTo>
                <a:lnTo>
                  <a:pt x="116078" y="0"/>
                </a:lnTo>
                <a:lnTo>
                  <a:pt x="70883" y="9118"/>
                </a:lnTo>
                <a:lnTo>
                  <a:pt x="33988" y="33988"/>
                </a:lnTo>
                <a:lnTo>
                  <a:pt x="9118" y="70883"/>
                </a:lnTo>
                <a:lnTo>
                  <a:pt x="0" y="116077"/>
                </a:lnTo>
                <a:lnTo>
                  <a:pt x="0" y="580389"/>
                </a:lnTo>
                <a:lnTo>
                  <a:pt x="9118" y="625584"/>
                </a:lnTo>
                <a:lnTo>
                  <a:pt x="33988" y="662479"/>
                </a:lnTo>
                <a:lnTo>
                  <a:pt x="70883" y="687349"/>
                </a:lnTo>
                <a:lnTo>
                  <a:pt x="116078" y="696468"/>
                </a:lnTo>
                <a:lnTo>
                  <a:pt x="2764281" y="696468"/>
                </a:lnTo>
                <a:lnTo>
                  <a:pt x="2809476" y="687349"/>
                </a:lnTo>
                <a:lnTo>
                  <a:pt x="2846371" y="662479"/>
                </a:lnTo>
                <a:lnTo>
                  <a:pt x="2871241" y="625584"/>
                </a:lnTo>
                <a:lnTo>
                  <a:pt x="2880360" y="580389"/>
                </a:lnTo>
                <a:lnTo>
                  <a:pt x="2880360" y="116077"/>
                </a:lnTo>
                <a:lnTo>
                  <a:pt x="2871241" y="70883"/>
                </a:lnTo>
                <a:lnTo>
                  <a:pt x="2846371" y="33988"/>
                </a:lnTo>
                <a:lnTo>
                  <a:pt x="2809476" y="9118"/>
                </a:lnTo>
                <a:lnTo>
                  <a:pt x="2764281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88329" y="4229861"/>
            <a:ext cx="2880360" cy="696595"/>
          </a:xfrm>
          <a:custGeom>
            <a:avLst/>
            <a:gdLst/>
            <a:ahLst/>
            <a:cxnLst/>
            <a:rect l="l" t="t" r="r" b="b"/>
            <a:pathLst>
              <a:path w="2880359" h="696595">
                <a:moveTo>
                  <a:pt x="0" y="116077"/>
                </a:moveTo>
                <a:lnTo>
                  <a:pt x="9118" y="70883"/>
                </a:lnTo>
                <a:lnTo>
                  <a:pt x="33988" y="33988"/>
                </a:lnTo>
                <a:lnTo>
                  <a:pt x="70883" y="9118"/>
                </a:lnTo>
                <a:lnTo>
                  <a:pt x="116078" y="0"/>
                </a:lnTo>
                <a:lnTo>
                  <a:pt x="2764281" y="0"/>
                </a:lnTo>
                <a:lnTo>
                  <a:pt x="2809476" y="9118"/>
                </a:lnTo>
                <a:lnTo>
                  <a:pt x="2846371" y="33988"/>
                </a:lnTo>
                <a:lnTo>
                  <a:pt x="2871241" y="70883"/>
                </a:lnTo>
                <a:lnTo>
                  <a:pt x="2880360" y="116077"/>
                </a:lnTo>
                <a:lnTo>
                  <a:pt x="2880360" y="580389"/>
                </a:lnTo>
                <a:lnTo>
                  <a:pt x="2871241" y="625584"/>
                </a:lnTo>
                <a:lnTo>
                  <a:pt x="2846371" y="662479"/>
                </a:lnTo>
                <a:lnTo>
                  <a:pt x="2809476" y="687349"/>
                </a:lnTo>
                <a:lnTo>
                  <a:pt x="2764281" y="696468"/>
                </a:lnTo>
                <a:lnTo>
                  <a:pt x="116078" y="696468"/>
                </a:lnTo>
                <a:lnTo>
                  <a:pt x="70883" y="687349"/>
                </a:lnTo>
                <a:lnTo>
                  <a:pt x="33988" y="662479"/>
                </a:lnTo>
                <a:lnTo>
                  <a:pt x="9118" y="625584"/>
                </a:lnTo>
                <a:lnTo>
                  <a:pt x="0" y="580389"/>
                </a:lnTo>
                <a:lnTo>
                  <a:pt x="0" y="116077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76058" y="4803647"/>
            <a:ext cx="103505" cy="642620"/>
          </a:xfrm>
          <a:custGeom>
            <a:avLst/>
            <a:gdLst/>
            <a:ahLst/>
            <a:cxnLst/>
            <a:rect l="l" t="t" r="r" b="b"/>
            <a:pathLst>
              <a:path w="103504" h="642620">
                <a:moveTo>
                  <a:pt x="7112" y="545972"/>
                </a:moveTo>
                <a:lnTo>
                  <a:pt x="1016" y="549529"/>
                </a:lnTo>
                <a:lnTo>
                  <a:pt x="0" y="553465"/>
                </a:lnTo>
                <a:lnTo>
                  <a:pt x="51689" y="642111"/>
                </a:lnTo>
                <a:lnTo>
                  <a:pt x="59020" y="629538"/>
                </a:lnTo>
                <a:lnTo>
                  <a:pt x="45339" y="629538"/>
                </a:lnTo>
                <a:lnTo>
                  <a:pt x="45339" y="605989"/>
                </a:lnTo>
                <a:lnTo>
                  <a:pt x="12700" y="550036"/>
                </a:lnTo>
                <a:lnTo>
                  <a:pt x="10922" y="547115"/>
                </a:lnTo>
                <a:lnTo>
                  <a:pt x="7112" y="545972"/>
                </a:lnTo>
                <a:close/>
              </a:path>
              <a:path w="103504" h="642620">
                <a:moveTo>
                  <a:pt x="45339" y="605989"/>
                </a:moveTo>
                <a:lnTo>
                  <a:pt x="45339" y="629538"/>
                </a:lnTo>
                <a:lnTo>
                  <a:pt x="58039" y="629538"/>
                </a:lnTo>
                <a:lnTo>
                  <a:pt x="58039" y="626236"/>
                </a:lnTo>
                <a:lnTo>
                  <a:pt x="46227" y="626236"/>
                </a:lnTo>
                <a:lnTo>
                  <a:pt x="51689" y="616875"/>
                </a:lnTo>
                <a:lnTo>
                  <a:pt x="45339" y="605989"/>
                </a:lnTo>
                <a:close/>
              </a:path>
              <a:path w="103504" h="642620">
                <a:moveTo>
                  <a:pt x="96266" y="545972"/>
                </a:moveTo>
                <a:lnTo>
                  <a:pt x="92456" y="547115"/>
                </a:lnTo>
                <a:lnTo>
                  <a:pt x="90677" y="550036"/>
                </a:lnTo>
                <a:lnTo>
                  <a:pt x="58039" y="605989"/>
                </a:lnTo>
                <a:lnTo>
                  <a:pt x="58039" y="629538"/>
                </a:lnTo>
                <a:lnTo>
                  <a:pt x="59020" y="629538"/>
                </a:lnTo>
                <a:lnTo>
                  <a:pt x="103377" y="553465"/>
                </a:lnTo>
                <a:lnTo>
                  <a:pt x="102362" y="549529"/>
                </a:lnTo>
                <a:lnTo>
                  <a:pt x="96266" y="545972"/>
                </a:lnTo>
                <a:close/>
              </a:path>
              <a:path w="103504" h="642620">
                <a:moveTo>
                  <a:pt x="51689" y="616875"/>
                </a:moveTo>
                <a:lnTo>
                  <a:pt x="46227" y="626236"/>
                </a:lnTo>
                <a:lnTo>
                  <a:pt x="57150" y="626236"/>
                </a:lnTo>
                <a:lnTo>
                  <a:pt x="51689" y="616875"/>
                </a:lnTo>
                <a:close/>
              </a:path>
              <a:path w="103504" h="642620">
                <a:moveTo>
                  <a:pt x="58039" y="605989"/>
                </a:moveTo>
                <a:lnTo>
                  <a:pt x="51689" y="616875"/>
                </a:lnTo>
                <a:lnTo>
                  <a:pt x="57150" y="626236"/>
                </a:lnTo>
                <a:lnTo>
                  <a:pt x="58039" y="626236"/>
                </a:lnTo>
                <a:lnTo>
                  <a:pt x="58039" y="605989"/>
                </a:lnTo>
                <a:close/>
              </a:path>
              <a:path w="103504" h="642620">
                <a:moveTo>
                  <a:pt x="58039" y="0"/>
                </a:moveTo>
                <a:lnTo>
                  <a:pt x="45339" y="0"/>
                </a:lnTo>
                <a:lnTo>
                  <a:pt x="45339" y="605989"/>
                </a:lnTo>
                <a:lnTo>
                  <a:pt x="51689" y="616875"/>
                </a:lnTo>
                <a:lnTo>
                  <a:pt x="58038" y="605989"/>
                </a:lnTo>
                <a:lnTo>
                  <a:pt x="5803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47182" y="5439917"/>
            <a:ext cx="3240405" cy="792480"/>
          </a:xfrm>
          <a:custGeom>
            <a:avLst/>
            <a:gdLst/>
            <a:ahLst/>
            <a:cxnLst/>
            <a:rect l="l" t="t" r="r" b="b"/>
            <a:pathLst>
              <a:path w="3240404" h="792479">
                <a:moveTo>
                  <a:pt x="3107943" y="0"/>
                </a:moveTo>
                <a:lnTo>
                  <a:pt x="132079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399"/>
                </a:lnTo>
                <a:lnTo>
                  <a:pt x="6738" y="702148"/>
                </a:lnTo>
                <a:lnTo>
                  <a:pt x="25497" y="738406"/>
                </a:lnTo>
                <a:lnTo>
                  <a:pt x="54095" y="766997"/>
                </a:lnTo>
                <a:lnTo>
                  <a:pt x="90350" y="785746"/>
                </a:lnTo>
                <a:lnTo>
                  <a:pt x="132079" y="792479"/>
                </a:lnTo>
                <a:lnTo>
                  <a:pt x="3107943" y="792479"/>
                </a:lnTo>
                <a:lnTo>
                  <a:pt x="3149673" y="785746"/>
                </a:lnTo>
                <a:lnTo>
                  <a:pt x="3185928" y="766997"/>
                </a:lnTo>
                <a:lnTo>
                  <a:pt x="3214526" y="738406"/>
                </a:lnTo>
                <a:lnTo>
                  <a:pt x="3233285" y="702148"/>
                </a:lnTo>
                <a:lnTo>
                  <a:pt x="3240023" y="660399"/>
                </a:lnTo>
                <a:lnTo>
                  <a:pt x="3240023" y="132079"/>
                </a:lnTo>
                <a:lnTo>
                  <a:pt x="3233285" y="90350"/>
                </a:lnTo>
                <a:lnTo>
                  <a:pt x="3214526" y="54095"/>
                </a:lnTo>
                <a:lnTo>
                  <a:pt x="3185928" y="25497"/>
                </a:lnTo>
                <a:lnTo>
                  <a:pt x="3149673" y="6738"/>
                </a:lnTo>
                <a:lnTo>
                  <a:pt x="3107943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47182" y="5439917"/>
            <a:ext cx="3240405" cy="792480"/>
          </a:xfrm>
          <a:custGeom>
            <a:avLst/>
            <a:gdLst/>
            <a:ahLst/>
            <a:cxnLst/>
            <a:rect l="l" t="t" r="r" b="b"/>
            <a:pathLst>
              <a:path w="3240404" h="792479">
                <a:moveTo>
                  <a:pt x="0" y="132079"/>
                </a:moveTo>
                <a:lnTo>
                  <a:pt x="6738" y="90350"/>
                </a:lnTo>
                <a:lnTo>
                  <a:pt x="25497" y="54095"/>
                </a:lnTo>
                <a:lnTo>
                  <a:pt x="54095" y="25497"/>
                </a:lnTo>
                <a:lnTo>
                  <a:pt x="90350" y="6738"/>
                </a:lnTo>
                <a:lnTo>
                  <a:pt x="132079" y="0"/>
                </a:lnTo>
                <a:lnTo>
                  <a:pt x="3107943" y="0"/>
                </a:lnTo>
                <a:lnTo>
                  <a:pt x="3149673" y="6738"/>
                </a:lnTo>
                <a:lnTo>
                  <a:pt x="3185928" y="25497"/>
                </a:lnTo>
                <a:lnTo>
                  <a:pt x="3214526" y="54095"/>
                </a:lnTo>
                <a:lnTo>
                  <a:pt x="3233285" y="90350"/>
                </a:lnTo>
                <a:lnTo>
                  <a:pt x="3240023" y="132079"/>
                </a:lnTo>
                <a:lnTo>
                  <a:pt x="3240023" y="660399"/>
                </a:lnTo>
                <a:lnTo>
                  <a:pt x="3233285" y="702148"/>
                </a:lnTo>
                <a:lnTo>
                  <a:pt x="3214526" y="738406"/>
                </a:lnTo>
                <a:lnTo>
                  <a:pt x="3185928" y="766997"/>
                </a:lnTo>
                <a:lnTo>
                  <a:pt x="3149673" y="785746"/>
                </a:lnTo>
                <a:lnTo>
                  <a:pt x="3107943" y="792479"/>
                </a:lnTo>
                <a:lnTo>
                  <a:pt x="132079" y="792479"/>
                </a:lnTo>
                <a:lnTo>
                  <a:pt x="90350" y="785746"/>
                </a:lnTo>
                <a:lnTo>
                  <a:pt x="54095" y="766997"/>
                </a:lnTo>
                <a:lnTo>
                  <a:pt x="25497" y="738406"/>
                </a:lnTo>
                <a:lnTo>
                  <a:pt x="6738" y="702148"/>
                </a:lnTo>
                <a:lnTo>
                  <a:pt x="0" y="660399"/>
                </a:lnTo>
                <a:lnTo>
                  <a:pt x="0" y="132079"/>
                </a:lnTo>
                <a:close/>
              </a:path>
            </a:pathLst>
          </a:custGeom>
          <a:ln w="25907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0608" y="4282567"/>
            <a:ext cx="2771140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" marR="523240" indent="-2286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Epididymis (posterior 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surface of</a:t>
            </a:r>
            <a:r>
              <a:rPr sz="18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testis)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Vas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deferens-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ascend to 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abdomen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&amp;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loop </a:t>
            </a:r>
            <a:r>
              <a:rPr sz="1800" spc="-15" dirty="0">
                <a:solidFill>
                  <a:srgbClr val="FFFFFF"/>
                </a:solidFill>
                <a:latin typeface="Gill Sans MT"/>
                <a:cs typeface="Gill Sans MT"/>
              </a:rPr>
              <a:t>over</a:t>
            </a:r>
            <a:r>
              <a:rPr sz="1800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urinary 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bladder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02283" y="5083302"/>
            <a:ext cx="739775" cy="714375"/>
          </a:xfrm>
          <a:custGeom>
            <a:avLst/>
            <a:gdLst/>
            <a:ahLst/>
            <a:cxnLst/>
            <a:rect l="l" t="t" r="r" b="b"/>
            <a:pathLst>
              <a:path w="739775" h="714375">
                <a:moveTo>
                  <a:pt x="148590" y="101346"/>
                </a:moveTo>
                <a:lnTo>
                  <a:pt x="49656" y="101346"/>
                </a:lnTo>
                <a:lnTo>
                  <a:pt x="55634" y="166157"/>
                </a:lnTo>
                <a:lnTo>
                  <a:pt x="64328" y="228600"/>
                </a:lnTo>
                <a:lnTo>
                  <a:pt x="75600" y="288422"/>
                </a:lnTo>
                <a:lnTo>
                  <a:pt x="89308" y="345376"/>
                </a:lnTo>
                <a:lnTo>
                  <a:pt x="105313" y="399210"/>
                </a:lnTo>
                <a:lnTo>
                  <a:pt x="123474" y="449675"/>
                </a:lnTo>
                <a:lnTo>
                  <a:pt x="143650" y="496520"/>
                </a:lnTo>
                <a:lnTo>
                  <a:pt x="165703" y="539496"/>
                </a:lnTo>
                <a:lnTo>
                  <a:pt x="189490" y="578352"/>
                </a:lnTo>
                <a:lnTo>
                  <a:pt x="214873" y="612838"/>
                </a:lnTo>
                <a:lnTo>
                  <a:pt x="241711" y="642705"/>
                </a:lnTo>
                <a:lnTo>
                  <a:pt x="299189" y="687579"/>
                </a:lnTo>
                <a:lnTo>
                  <a:pt x="360803" y="710975"/>
                </a:lnTo>
                <a:lnTo>
                  <a:pt x="392810" y="713994"/>
                </a:lnTo>
                <a:lnTo>
                  <a:pt x="422731" y="711373"/>
                </a:lnTo>
                <a:lnTo>
                  <a:pt x="480344" y="691050"/>
                </a:lnTo>
                <a:lnTo>
                  <a:pt x="534295" y="652047"/>
                </a:lnTo>
                <a:lnTo>
                  <a:pt x="569120" y="614279"/>
                </a:lnTo>
                <a:lnTo>
                  <a:pt x="380246" y="614279"/>
                </a:lnTo>
                <a:lnTo>
                  <a:pt x="354305" y="607642"/>
                </a:lnTo>
                <a:lnTo>
                  <a:pt x="304743" y="574879"/>
                </a:lnTo>
                <a:lnTo>
                  <a:pt x="259435" y="518183"/>
                </a:lnTo>
                <a:lnTo>
                  <a:pt x="238811" y="481631"/>
                </a:lnTo>
                <a:lnTo>
                  <a:pt x="219772" y="440019"/>
                </a:lnTo>
                <a:lnTo>
                  <a:pt x="202494" y="393656"/>
                </a:lnTo>
                <a:lnTo>
                  <a:pt x="187149" y="342850"/>
                </a:lnTo>
                <a:lnTo>
                  <a:pt x="173912" y="287907"/>
                </a:lnTo>
                <a:lnTo>
                  <a:pt x="162957" y="229137"/>
                </a:lnTo>
                <a:lnTo>
                  <a:pt x="154458" y="166847"/>
                </a:lnTo>
                <a:lnTo>
                  <a:pt x="148590" y="101346"/>
                </a:lnTo>
                <a:close/>
              </a:path>
              <a:path w="739775" h="714375">
                <a:moveTo>
                  <a:pt x="739521" y="0"/>
                </a:moveTo>
                <a:lnTo>
                  <a:pt x="640460" y="0"/>
                </a:lnTo>
                <a:lnTo>
                  <a:pt x="639141" y="63656"/>
                </a:lnTo>
                <a:lnTo>
                  <a:pt x="635265" y="125610"/>
                </a:lnTo>
                <a:lnTo>
                  <a:pt x="628954" y="185506"/>
                </a:lnTo>
                <a:lnTo>
                  <a:pt x="620329" y="242986"/>
                </a:lnTo>
                <a:lnTo>
                  <a:pt x="609511" y="297694"/>
                </a:lnTo>
                <a:lnTo>
                  <a:pt x="596623" y="349274"/>
                </a:lnTo>
                <a:lnTo>
                  <a:pt x="581787" y="397370"/>
                </a:lnTo>
                <a:lnTo>
                  <a:pt x="565122" y="441624"/>
                </a:lnTo>
                <a:lnTo>
                  <a:pt x="546753" y="481681"/>
                </a:lnTo>
                <a:lnTo>
                  <a:pt x="526799" y="517184"/>
                </a:lnTo>
                <a:lnTo>
                  <a:pt x="482627" y="573102"/>
                </a:lnTo>
                <a:lnTo>
                  <a:pt x="433578" y="606526"/>
                </a:lnTo>
                <a:lnTo>
                  <a:pt x="380246" y="614279"/>
                </a:lnTo>
                <a:lnTo>
                  <a:pt x="569120" y="614279"/>
                </a:lnTo>
                <a:lnTo>
                  <a:pt x="606534" y="562268"/>
                </a:lnTo>
                <a:lnTo>
                  <a:pt x="627881" y="524859"/>
                </a:lnTo>
                <a:lnTo>
                  <a:pt x="647689" y="484066"/>
                </a:lnTo>
                <a:lnTo>
                  <a:pt x="665882" y="440019"/>
                </a:lnTo>
                <a:lnTo>
                  <a:pt x="682270" y="393184"/>
                </a:lnTo>
                <a:lnTo>
                  <a:pt x="696835" y="343524"/>
                </a:lnTo>
                <a:lnTo>
                  <a:pt x="709444" y="291338"/>
                </a:lnTo>
                <a:lnTo>
                  <a:pt x="719994" y="236838"/>
                </a:lnTo>
                <a:lnTo>
                  <a:pt x="728381" y="180240"/>
                </a:lnTo>
                <a:lnTo>
                  <a:pt x="734500" y="121758"/>
                </a:lnTo>
                <a:lnTo>
                  <a:pt x="738248" y="61607"/>
                </a:lnTo>
                <a:lnTo>
                  <a:pt x="739521" y="0"/>
                </a:lnTo>
                <a:close/>
              </a:path>
              <a:path w="739775" h="714375">
                <a:moveTo>
                  <a:pt x="95630" y="0"/>
                </a:moveTo>
                <a:lnTo>
                  <a:pt x="0" y="101346"/>
                </a:lnTo>
                <a:lnTo>
                  <a:pt x="198119" y="101346"/>
                </a:lnTo>
                <a:lnTo>
                  <a:pt x="956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02283" y="5083302"/>
            <a:ext cx="739775" cy="714375"/>
          </a:xfrm>
          <a:custGeom>
            <a:avLst/>
            <a:gdLst/>
            <a:ahLst/>
            <a:cxnLst/>
            <a:rect l="l" t="t" r="r" b="b"/>
            <a:pathLst>
              <a:path w="739775" h="714375">
                <a:moveTo>
                  <a:pt x="739521" y="0"/>
                </a:moveTo>
                <a:lnTo>
                  <a:pt x="738248" y="61607"/>
                </a:lnTo>
                <a:lnTo>
                  <a:pt x="734500" y="121758"/>
                </a:lnTo>
                <a:lnTo>
                  <a:pt x="728381" y="180240"/>
                </a:lnTo>
                <a:lnTo>
                  <a:pt x="719994" y="236838"/>
                </a:lnTo>
                <a:lnTo>
                  <a:pt x="709444" y="291338"/>
                </a:lnTo>
                <a:lnTo>
                  <a:pt x="696835" y="343524"/>
                </a:lnTo>
                <a:lnTo>
                  <a:pt x="682270" y="393184"/>
                </a:lnTo>
                <a:lnTo>
                  <a:pt x="665853" y="440103"/>
                </a:lnTo>
                <a:lnTo>
                  <a:pt x="647689" y="484066"/>
                </a:lnTo>
                <a:lnTo>
                  <a:pt x="627881" y="524859"/>
                </a:lnTo>
                <a:lnTo>
                  <a:pt x="606534" y="562268"/>
                </a:lnTo>
                <a:lnTo>
                  <a:pt x="583751" y="596079"/>
                </a:lnTo>
                <a:lnTo>
                  <a:pt x="559637" y="626076"/>
                </a:lnTo>
                <a:lnTo>
                  <a:pt x="507829" y="673776"/>
                </a:lnTo>
                <a:lnTo>
                  <a:pt x="451943" y="703653"/>
                </a:lnTo>
                <a:lnTo>
                  <a:pt x="392810" y="713994"/>
                </a:lnTo>
                <a:lnTo>
                  <a:pt x="360803" y="710975"/>
                </a:lnTo>
                <a:lnTo>
                  <a:pt x="299189" y="687579"/>
                </a:lnTo>
                <a:lnTo>
                  <a:pt x="241711" y="642705"/>
                </a:lnTo>
                <a:lnTo>
                  <a:pt x="214873" y="612838"/>
                </a:lnTo>
                <a:lnTo>
                  <a:pt x="189490" y="578352"/>
                </a:lnTo>
                <a:lnTo>
                  <a:pt x="165703" y="539496"/>
                </a:lnTo>
                <a:lnTo>
                  <a:pt x="143650" y="496520"/>
                </a:lnTo>
                <a:lnTo>
                  <a:pt x="123474" y="449675"/>
                </a:lnTo>
                <a:lnTo>
                  <a:pt x="105313" y="399210"/>
                </a:lnTo>
                <a:lnTo>
                  <a:pt x="89308" y="345376"/>
                </a:lnTo>
                <a:lnTo>
                  <a:pt x="75600" y="288422"/>
                </a:lnTo>
                <a:lnTo>
                  <a:pt x="64328" y="228600"/>
                </a:lnTo>
                <a:lnTo>
                  <a:pt x="55634" y="166157"/>
                </a:lnTo>
                <a:lnTo>
                  <a:pt x="49656" y="101346"/>
                </a:lnTo>
                <a:lnTo>
                  <a:pt x="0" y="101346"/>
                </a:lnTo>
                <a:lnTo>
                  <a:pt x="95630" y="0"/>
                </a:lnTo>
                <a:lnTo>
                  <a:pt x="198119" y="101346"/>
                </a:lnTo>
                <a:lnTo>
                  <a:pt x="148590" y="101346"/>
                </a:lnTo>
                <a:lnTo>
                  <a:pt x="154458" y="166847"/>
                </a:lnTo>
                <a:lnTo>
                  <a:pt x="162957" y="229137"/>
                </a:lnTo>
                <a:lnTo>
                  <a:pt x="173912" y="287907"/>
                </a:lnTo>
                <a:lnTo>
                  <a:pt x="187149" y="342850"/>
                </a:lnTo>
                <a:lnTo>
                  <a:pt x="202494" y="393656"/>
                </a:lnTo>
                <a:lnTo>
                  <a:pt x="219772" y="440019"/>
                </a:lnTo>
                <a:lnTo>
                  <a:pt x="238811" y="481631"/>
                </a:lnTo>
                <a:lnTo>
                  <a:pt x="259435" y="518183"/>
                </a:lnTo>
                <a:lnTo>
                  <a:pt x="281470" y="549369"/>
                </a:lnTo>
                <a:lnTo>
                  <a:pt x="329079" y="594406"/>
                </a:lnTo>
                <a:lnTo>
                  <a:pt x="380246" y="614279"/>
                </a:lnTo>
                <a:lnTo>
                  <a:pt x="406728" y="614010"/>
                </a:lnTo>
                <a:lnTo>
                  <a:pt x="458651" y="592804"/>
                </a:lnTo>
                <a:lnTo>
                  <a:pt x="505383" y="547776"/>
                </a:lnTo>
                <a:lnTo>
                  <a:pt x="546753" y="481681"/>
                </a:lnTo>
                <a:lnTo>
                  <a:pt x="565122" y="441624"/>
                </a:lnTo>
                <a:lnTo>
                  <a:pt x="581787" y="397370"/>
                </a:lnTo>
                <a:lnTo>
                  <a:pt x="596623" y="349274"/>
                </a:lnTo>
                <a:lnTo>
                  <a:pt x="609511" y="297694"/>
                </a:lnTo>
                <a:lnTo>
                  <a:pt x="620329" y="242986"/>
                </a:lnTo>
                <a:lnTo>
                  <a:pt x="628954" y="185506"/>
                </a:lnTo>
                <a:lnTo>
                  <a:pt x="635265" y="125610"/>
                </a:lnTo>
                <a:lnTo>
                  <a:pt x="639141" y="63656"/>
                </a:lnTo>
                <a:lnTo>
                  <a:pt x="640460" y="0"/>
                </a:lnTo>
                <a:lnTo>
                  <a:pt x="739521" y="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8853" y="2998470"/>
            <a:ext cx="121920" cy="890269"/>
          </a:xfrm>
          <a:custGeom>
            <a:avLst/>
            <a:gdLst/>
            <a:ahLst/>
            <a:cxnLst/>
            <a:rect l="l" t="t" r="r" b="b"/>
            <a:pathLst>
              <a:path w="121919" h="890270">
                <a:moveTo>
                  <a:pt x="91440" y="60959"/>
                </a:moveTo>
                <a:lnTo>
                  <a:pt x="30480" y="60959"/>
                </a:lnTo>
                <a:lnTo>
                  <a:pt x="30480" y="890015"/>
                </a:lnTo>
                <a:lnTo>
                  <a:pt x="91440" y="890015"/>
                </a:lnTo>
                <a:lnTo>
                  <a:pt x="91440" y="60959"/>
                </a:lnTo>
                <a:close/>
              </a:path>
              <a:path w="121919" h="890270">
                <a:moveTo>
                  <a:pt x="60959" y="0"/>
                </a:moveTo>
                <a:lnTo>
                  <a:pt x="0" y="60959"/>
                </a:lnTo>
                <a:lnTo>
                  <a:pt x="121920" y="60959"/>
                </a:lnTo>
                <a:lnTo>
                  <a:pt x="60959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98853" y="2998470"/>
            <a:ext cx="121920" cy="890269"/>
          </a:xfrm>
          <a:custGeom>
            <a:avLst/>
            <a:gdLst/>
            <a:ahLst/>
            <a:cxnLst/>
            <a:rect l="l" t="t" r="r" b="b"/>
            <a:pathLst>
              <a:path w="121919" h="890270">
                <a:moveTo>
                  <a:pt x="0" y="60959"/>
                </a:moveTo>
                <a:lnTo>
                  <a:pt x="60959" y="0"/>
                </a:lnTo>
                <a:lnTo>
                  <a:pt x="121920" y="60959"/>
                </a:lnTo>
                <a:lnTo>
                  <a:pt x="91440" y="60959"/>
                </a:lnTo>
                <a:lnTo>
                  <a:pt x="91440" y="890015"/>
                </a:lnTo>
                <a:lnTo>
                  <a:pt x="30480" y="890015"/>
                </a:lnTo>
                <a:lnTo>
                  <a:pt x="30480" y="60959"/>
                </a:lnTo>
                <a:lnTo>
                  <a:pt x="0" y="60959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2881</Words>
  <Application>Microsoft Office PowerPoint</Application>
  <PresentationFormat>On-screen Show (4:3)</PresentationFormat>
  <Paragraphs>381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Opulent</vt:lpstr>
      <vt:lpstr>Human Reproduction</vt:lpstr>
      <vt:lpstr>Slide 2</vt:lpstr>
      <vt:lpstr>Male rproductive system</vt:lpstr>
      <vt:lpstr>Slide 4</vt:lpstr>
      <vt:lpstr>Slide 5</vt:lpstr>
      <vt:lpstr>Slide 6</vt:lpstr>
      <vt:lpstr>Testis</vt:lpstr>
      <vt:lpstr>Seminiferous tubule - sperm production</vt:lpstr>
      <vt:lpstr>Accessory ducts rete testis,vasa efferentia, epididymis &amp; vas deferens</vt:lpstr>
      <vt:lpstr>Slide 10</vt:lpstr>
      <vt:lpstr>Slide 11</vt:lpstr>
      <vt:lpstr>  The Seminiferous Tubules</vt:lpstr>
      <vt:lpstr>Slide 13</vt:lpstr>
      <vt:lpstr>External genitalia- Penis</vt:lpstr>
      <vt:lpstr>Slide 15</vt:lpstr>
      <vt:lpstr>Slide 16</vt:lpstr>
      <vt:lpstr>Slide 17</vt:lpstr>
      <vt:lpstr>Female reproductive system</vt:lpstr>
      <vt:lpstr>Slide 19</vt:lpstr>
      <vt:lpstr>Slide 20</vt:lpstr>
      <vt:lpstr>Female Gonad: Ovaries</vt:lpstr>
      <vt:lpstr>Slide 22</vt:lpstr>
      <vt:lpstr>T.S of Ovaries:</vt:lpstr>
      <vt:lpstr>Slide 24</vt:lpstr>
      <vt:lpstr>Accessory ducts - Oviduct, Uterus, Vagina</vt:lpstr>
      <vt:lpstr>Slide 26</vt:lpstr>
      <vt:lpstr>External Genitalia</vt:lpstr>
      <vt:lpstr>Mammary glands</vt:lpstr>
      <vt:lpstr>GAMETOGENESIS</vt:lpstr>
      <vt:lpstr>Spermatogenesis:</vt:lpstr>
      <vt:lpstr>Slide 31</vt:lpstr>
      <vt:lpstr>Slide 32</vt:lpstr>
      <vt:lpstr>Slide 33</vt:lpstr>
      <vt:lpstr>Spermatogenesis and hormones</vt:lpstr>
      <vt:lpstr>Slide 35</vt:lpstr>
      <vt:lpstr>Structure of Sperm</vt:lpstr>
      <vt:lpstr>Sperm structure</vt:lpstr>
      <vt:lpstr>OOGENESIS The process of formation of haploid ovum from diploid oogonia cells in the ovary is  called oogenesis.This begins at begins at embryonic development.</vt:lpstr>
      <vt:lpstr>Slide 39</vt:lpstr>
      <vt:lpstr>Development of Follicles</vt:lpstr>
      <vt:lpstr>Diagram of a mature follicle</vt:lpstr>
      <vt:lpstr>Oogenesis.</vt:lpstr>
      <vt:lpstr>Slide 43</vt:lpstr>
      <vt:lpstr>Slide 44</vt:lpstr>
      <vt:lpstr>Slide 45</vt:lpstr>
      <vt:lpstr>Slide 46</vt:lpstr>
      <vt:lpstr>Slide 47</vt:lpstr>
      <vt:lpstr>Menstrual cycle:</vt:lpstr>
      <vt:lpstr>Menstrual cycle has</vt:lpstr>
      <vt:lpstr>Menstrual cycle</vt:lpstr>
      <vt:lpstr>Slide 51</vt:lpstr>
      <vt:lpstr>Slide 52</vt:lpstr>
      <vt:lpstr>Slide 53</vt:lpstr>
      <vt:lpstr>3. Luteal phase/Secretory Phase:</vt:lpstr>
      <vt:lpstr>Fertilization and implantation</vt:lpstr>
      <vt:lpstr>Slide 56</vt:lpstr>
      <vt:lpstr>Fusion of Sperm and ovum</vt:lpstr>
      <vt:lpstr>Fertilization and passage of growing embryo through  Fallopian tube</vt:lpstr>
      <vt:lpstr>Sex determination:</vt:lpstr>
      <vt:lpstr>Slide 60</vt:lpstr>
      <vt:lpstr>Cleavage</vt:lpstr>
      <vt:lpstr>Slide 62</vt:lpstr>
      <vt:lpstr>Pregnancy     AND Embryonic     development</vt:lpstr>
      <vt:lpstr>Slide 64</vt:lpstr>
      <vt:lpstr>Slide 65</vt:lpstr>
      <vt:lpstr>Slide 66</vt:lpstr>
      <vt:lpstr>Slide 67</vt:lpstr>
      <vt:lpstr>Parturition</vt:lpstr>
      <vt:lpstr>Lactation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Reproduction</dc:title>
  <cp:lastModifiedBy>ssgj</cp:lastModifiedBy>
  <cp:revision>14</cp:revision>
  <dcterms:created xsi:type="dcterms:W3CDTF">2020-04-19T06:24:19Z</dcterms:created>
  <dcterms:modified xsi:type="dcterms:W3CDTF">2020-04-30T14:56:53Z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2020-04-19T00:00:00Z</vt:filetime>
  </property>
</Properties>
</file>